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7"/>
  </p:notesMasterIdLst>
  <p:handoutMasterIdLst>
    <p:handoutMasterId r:id="rId28"/>
  </p:handoutMasterIdLst>
  <p:sldIdLst>
    <p:sldId id="350" r:id="rId2"/>
    <p:sldId id="363" r:id="rId3"/>
    <p:sldId id="364" r:id="rId4"/>
    <p:sldId id="365" r:id="rId5"/>
    <p:sldId id="366" r:id="rId6"/>
    <p:sldId id="354" r:id="rId7"/>
    <p:sldId id="282" r:id="rId8"/>
    <p:sldId id="315" r:id="rId9"/>
    <p:sldId id="316" r:id="rId10"/>
    <p:sldId id="320" r:id="rId11"/>
    <p:sldId id="358" r:id="rId12"/>
    <p:sldId id="321" r:id="rId13"/>
    <p:sldId id="317" r:id="rId14"/>
    <p:sldId id="359" r:id="rId15"/>
    <p:sldId id="322" r:id="rId16"/>
    <p:sldId id="326" r:id="rId17"/>
    <p:sldId id="327" r:id="rId18"/>
    <p:sldId id="360" r:id="rId19"/>
    <p:sldId id="328" r:id="rId20"/>
    <p:sldId id="329" r:id="rId21"/>
    <p:sldId id="351" r:id="rId22"/>
    <p:sldId id="352" r:id="rId23"/>
    <p:sldId id="380" r:id="rId24"/>
    <p:sldId id="336" r:id="rId25"/>
    <p:sldId id="381" r:id="rId26"/>
  </p:sldIdLst>
  <p:sldSz cx="9144000" cy="6858000" type="screen4x3"/>
  <p:notesSz cx="6797675" cy="9928225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66"/>
    <a:srgbClr val="FF9933"/>
    <a:srgbClr val="FF6600"/>
    <a:srgbClr val="000099"/>
    <a:srgbClr val="FFCC66"/>
    <a:srgbClr val="FFCC99"/>
    <a:srgbClr val="3366CC"/>
    <a:srgbClr val="0066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Estilo Claro 2 - Destaqu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61" autoAdjust="0"/>
    <p:restoredTop sz="90764" autoAdjust="0"/>
  </p:normalViewPr>
  <p:slideViewPr>
    <p:cSldViewPr>
      <p:cViewPr>
        <p:scale>
          <a:sx n="70" d="100"/>
          <a:sy n="70" d="100"/>
        </p:scale>
        <p:origin x="-1170" y="-72"/>
      </p:cViewPr>
      <p:guideLst>
        <p:guide orient="horz" pos="1570"/>
        <p:guide orient="horz" pos="754"/>
        <p:guide pos="1837"/>
        <p:guide pos="1746"/>
        <p:guide pos="3288"/>
        <p:guide pos="1383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e.martins\AppData\Local\Microsoft\Windows\Temporary%20Internet%20Files\Content.Outlook\45M4O7CS\graficos_cruzados_2001_20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e.martins\AppData\Local\Microsoft\Windows\Temporary%20Internet%20Files\Content.Outlook\45M4O7CS\graficos_cruzados_2001_201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e.martins\AppData\Local\Microsoft\Windows\Temporary%20Internet%20Files\Content.Outlook\45M4O7CS\graficos_cruzados_2001_201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e.martins\AppData\Local\Microsoft\Windows\Temporary%20Internet%20Files\Content.Outlook\45M4O7CS\graficos_cruzados_2001_201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ring.gov.local\sharesXIX\homedirs\jose.martins\C&#243;pia%20de%20graficos_cruzados_2001_201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ring.gov.local\sharesXIX\homedirs\jose.martins\C&#243;pia%20de%20graficos_cruzados_2001_201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ring.gov.local\sharesXIX\homedirs\jose.martins\C&#243;pia%20de%20graficos_cruzados_2001_201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%20Profiles\jose.martins\Application%20Data\Microsoft\Excel\C&#243;pia%20de%20graficos_cruzados_2001_2011%20(version%201)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plotArea>
      <c:layout>
        <c:manualLayout>
          <c:layoutTarget val="inner"/>
          <c:xMode val="edge"/>
          <c:yMode val="edge"/>
          <c:x val="0.13255796150481189"/>
          <c:y val="5.1400554097404488E-2"/>
          <c:w val="0.84345713035870551"/>
          <c:h val="0.72613808690580361"/>
        </c:manualLayout>
      </c:layout>
      <c:barChart>
        <c:barDir val="col"/>
        <c:grouping val="clustered"/>
        <c:ser>
          <c:idx val="0"/>
          <c:order val="0"/>
          <c:tx>
            <c:strRef>
              <c:f>Folha1!$B$46</c:f>
              <c:strCache>
                <c:ptCount val="1"/>
                <c:pt idx="0">
                  <c:v>Contratos até 1990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268.912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pt-PT"/>
              </a:p>
            </c:txPr>
            <c:showVal val="1"/>
          </c:dLbls>
          <c:cat>
            <c:numRef>
              <c:f>Folha1!$C$45:$D$45</c:f>
              <c:numCache>
                <c:formatCode>General</c:formatCode>
                <c:ptCount val="2"/>
                <c:pt idx="0">
                  <c:v>2001</c:v>
                </c:pt>
                <c:pt idx="1">
                  <c:v>2011</c:v>
                </c:pt>
              </c:numCache>
            </c:numRef>
          </c:cat>
          <c:val>
            <c:numRef>
              <c:f>Folha1!$C$46:$D$46</c:f>
              <c:numCache>
                <c:formatCode>#,##0</c:formatCode>
                <c:ptCount val="2"/>
                <c:pt idx="0">
                  <c:v>440410</c:v>
                </c:pt>
                <c:pt idx="1">
                  <c:v>255536</c:v>
                </c:pt>
              </c:numCache>
            </c:numRef>
          </c:val>
        </c:ser>
        <c:ser>
          <c:idx val="1"/>
          <c:order val="1"/>
          <c:tx>
            <c:strRef>
              <c:f>Folha1!$B$47</c:f>
              <c:strCache>
                <c:ptCount val="1"/>
                <c:pt idx="0">
                  <c:v>Total de contratos</c:v>
                </c:pt>
              </c:strCache>
            </c:strRef>
          </c:tx>
          <c:spPr>
            <a:solidFill>
              <a:srgbClr val="CC99FF"/>
            </a:solidFill>
          </c:spPr>
          <c:dLbls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778.833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pt-PT"/>
              </a:p>
            </c:txPr>
            <c:showVal val="1"/>
          </c:dLbls>
          <c:cat>
            <c:numRef>
              <c:f>Folha1!$C$45:$D$45</c:f>
              <c:numCache>
                <c:formatCode>General</c:formatCode>
                <c:ptCount val="2"/>
                <c:pt idx="0">
                  <c:v>2001</c:v>
                </c:pt>
                <c:pt idx="1">
                  <c:v>2011</c:v>
                </c:pt>
              </c:numCache>
            </c:numRef>
          </c:cat>
          <c:val>
            <c:numRef>
              <c:f>Folha1!$C$47:$D$47</c:f>
              <c:numCache>
                <c:formatCode>#,##0</c:formatCode>
                <c:ptCount val="2"/>
                <c:pt idx="0">
                  <c:v>720878</c:v>
                </c:pt>
                <c:pt idx="1">
                  <c:v>772700</c:v>
                </c:pt>
              </c:numCache>
            </c:numRef>
          </c:val>
        </c:ser>
        <c:axId val="45365888"/>
        <c:axId val="45379968"/>
      </c:barChart>
      <c:catAx>
        <c:axId val="453658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pt-PT"/>
          </a:p>
        </c:txPr>
        <c:crossAx val="45379968"/>
        <c:crosses val="autoZero"/>
        <c:auto val="1"/>
        <c:lblAlgn val="ctr"/>
        <c:lblOffset val="100"/>
      </c:catAx>
      <c:valAx>
        <c:axId val="45379968"/>
        <c:scaling>
          <c:orientation val="minMax"/>
        </c:scaling>
        <c:delete val="1"/>
        <c:axPos val="l"/>
        <c:numFmt formatCode="#,##0" sourceLinked="1"/>
        <c:tickLblPos val="none"/>
        <c:crossAx val="45365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712620297462816"/>
          <c:y val="0.86535688247302456"/>
          <c:w val="0.80731824146981612"/>
          <c:h val="0.13039734616506282"/>
        </c:manualLayout>
      </c:layout>
      <c:txPr>
        <a:bodyPr/>
        <a:lstStyle/>
        <a:p>
          <a:pPr>
            <a:defRPr sz="1200"/>
          </a:pPr>
          <a:endParaRPr lang="pt-PT"/>
        </a:p>
      </c:txPr>
    </c:legend>
    <c:plotVisOnly val="1"/>
    <c:dispBlanksAs val="gap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spPr>
              <a:solidFill>
                <a:srgbClr val="FF9933"/>
              </a:solidFill>
            </c:spPr>
          </c:dPt>
          <c:dPt>
            <c:idx val="2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1.1992853392561046E-2"/>
                  <c:y val="-3.4030075849938474E-2"/>
                </c:manualLayout>
              </c:layout>
              <c:dLblPos val="bestFit"/>
              <c:showCatName val="1"/>
            </c:dLbl>
            <c:dLbl>
              <c:idx val="1"/>
              <c:layout>
                <c:manualLayout>
                  <c:x val="6.2962244231154263E-2"/>
                  <c:y val="0"/>
                </c:manualLayout>
              </c:layout>
              <c:dLblPos val="bestFit"/>
              <c:showCatName val="1"/>
            </c:dLbl>
            <c:dLbl>
              <c:idx val="2"/>
              <c:layout>
                <c:manualLayout>
                  <c:x val="-1.199285339256103E-2"/>
                  <c:y val="-6.3198712292742862E-2"/>
                </c:manualLayout>
              </c:layout>
              <c:dLblPos val="bestFit"/>
              <c:showCatName val="1"/>
            </c:dLbl>
            <c:txPr>
              <a:bodyPr/>
              <a:lstStyle/>
              <a:p>
                <a:pPr>
                  <a:defRPr sz="1200" b="1"/>
                </a:pPr>
                <a:endParaRPr lang="pt-PT"/>
              </a:p>
            </c:txPr>
            <c:dLblPos val="outEnd"/>
            <c:showCatName val="1"/>
            <c:showLeaderLines val="1"/>
          </c:dLbls>
          <c:cat>
            <c:strRef>
              <c:f>Folha1!$B$6:$B$8</c:f>
              <c:strCache>
                <c:ptCount val="3"/>
                <c:pt idx="0">
                  <c:v>Antes 1990</c:v>
                </c:pt>
                <c:pt idx="1">
                  <c:v>1991-2005</c:v>
                </c:pt>
                <c:pt idx="2">
                  <c:v>2006-2011</c:v>
                </c:pt>
              </c:strCache>
            </c:strRef>
          </c:cat>
          <c:val>
            <c:numRef>
              <c:f>Folha1!$C$6:$C$8</c:f>
              <c:numCache>
                <c:formatCode>#,##0</c:formatCode>
                <c:ptCount val="3"/>
                <c:pt idx="0">
                  <c:v>255536</c:v>
                </c:pt>
                <c:pt idx="1">
                  <c:v>154559</c:v>
                </c:pt>
                <c:pt idx="2">
                  <c:v>362605</c:v>
                </c:pt>
              </c:numCache>
            </c:numRef>
          </c:val>
        </c:ser>
        <c:firstSliceAng val="0"/>
      </c:pieChart>
    </c:plotArea>
    <c:plotVisOnly val="1"/>
    <c:dispBlanksAs val="zero"/>
  </c:chart>
  <c:spPr>
    <a:noFill/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plotArea>
      <c:layout>
        <c:manualLayout>
          <c:layoutTarget val="inner"/>
          <c:xMode val="edge"/>
          <c:yMode val="edge"/>
          <c:x val="0.27210336512813943"/>
          <c:y val="0.22279120359640101"/>
          <c:w val="0.46121332394426323"/>
          <c:h val="0.6199913256794316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rgbClr val="CC99FF"/>
              </a:solidFill>
            </c:spPr>
          </c:dPt>
          <c:dPt>
            <c:idx val="1"/>
            <c:spPr>
              <a:solidFill>
                <a:srgbClr val="FFCC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Pt>
            <c:idx val="3"/>
            <c:spPr>
              <a:solidFill>
                <a:srgbClr val="FF3300"/>
              </a:solidFill>
            </c:spPr>
          </c:dPt>
          <c:dPt>
            <c:idx val="4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0.10298102981029811"/>
                  <c:y val="0"/>
                </c:manualLayout>
              </c:layout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5.9620596205962072E-2"/>
                  <c:y val="4.3715821914821908E-2"/>
                </c:manualLayout>
              </c:layout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7.3686255160203525E-3"/>
                  <c:y val="0.17044255481284928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-7.58807588075881E-2"/>
                  <c:y val="-3.6429851595684869E-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4.2205050692231946E-2"/>
                  <c:y val="0.14981264572081418"/>
                </c:manualLayout>
              </c:layout>
              <c:dLblPos val="bestFit"/>
              <c:showCatName val="1"/>
              <c:showPercent val="1"/>
            </c:dLbl>
            <c:txPr>
              <a:bodyPr/>
              <a:lstStyle/>
              <a:p>
                <a:pPr>
                  <a:defRPr sz="1000" b="1"/>
                </a:pPr>
                <a:endParaRPr lang="pt-PT"/>
              </a:p>
            </c:txPr>
            <c:dLblPos val="outEnd"/>
            <c:showCatName val="1"/>
            <c:showPercent val="1"/>
            <c:showLeaderLines val="1"/>
          </c:dLbls>
          <c:cat>
            <c:strRef>
              <c:f>Folha1!$B$22:$B$26</c:f>
              <c:strCache>
                <c:ptCount val="5"/>
                <c:pt idx="0">
                  <c:v>0-39</c:v>
                </c:pt>
                <c:pt idx="1">
                  <c:v>40-49</c:v>
                </c:pt>
                <c:pt idx="2">
                  <c:v>50-64</c:v>
                </c:pt>
                <c:pt idx="4">
                  <c:v>+65</c:v>
                </c:pt>
              </c:strCache>
            </c:strRef>
          </c:cat>
          <c:val>
            <c:numRef>
              <c:f>Folha1!$C$22:$C$26</c:f>
              <c:numCache>
                <c:formatCode>#,##0</c:formatCode>
                <c:ptCount val="5"/>
                <c:pt idx="0">
                  <c:v>8066</c:v>
                </c:pt>
                <c:pt idx="1">
                  <c:v>14164</c:v>
                </c:pt>
                <c:pt idx="2">
                  <c:v>79580</c:v>
                </c:pt>
                <c:pt idx="4">
                  <c:v>153726</c:v>
                </c:pt>
              </c:numCache>
            </c:numRef>
          </c:val>
        </c:ser>
        <c:firstSliceAng val="0"/>
      </c:pieChart>
    </c:plotArea>
    <c:plotVisOnly val="1"/>
    <c:dispBlanksAs val="zero"/>
  </c:chart>
  <c:spPr>
    <a:noFill/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plotArea>
      <c:layout>
        <c:manualLayout>
          <c:layoutTarget val="inner"/>
          <c:xMode val="edge"/>
          <c:yMode val="edge"/>
          <c:x val="0.27210336512813943"/>
          <c:y val="0.22279120359640101"/>
          <c:w val="0.46121332394426323"/>
          <c:h val="0.6199913256794316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rgbClr val="CC99FF"/>
              </a:solidFill>
            </c:spPr>
          </c:dPt>
          <c:dPt>
            <c:idx val="1"/>
            <c:spPr>
              <a:solidFill>
                <a:srgbClr val="FFCC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Pt>
            <c:idx val="3"/>
            <c:spPr>
              <a:solidFill>
                <a:srgbClr val="FF3300"/>
              </a:solidFill>
            </c:spPr>
          </c:dPt>
          <c:dPt>
            <c:idx val="4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4.8715272609624508E-2"/>
                  <c:y val="-0.12734074886269209"/>
                </c:manualLayout>
              </c:layout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2.0003315540526721E-2"/>
                  <c:y val="5.8697066444267629E-2"/>
                </c:manualLayout>
              </c:layout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2.5902660364762936E-2"/>
                  <c:y val="-1.8422826728699337E-2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7.601802939189567E-2"/>
                  <c:y val="2.3494633581271296E-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7.9537321667146523E-3"/>
                  <c:y val="5.9925058288325644E-2"/>
                </c:manualLayout>
              </c:layout>
              <c:dLblPos val="bestFit"/>
              <c:showCatName val="1"/>
              <c:showPercent val="1"/>
            </c:dLbl>
            <c:txPr>
              <a:bodyPr/>
              <a:lstStyle/>
              <a:p>
                <a:pPr>
                  <a:defRPr sz="1000" b="1"/>
                </a:pPr>
                <a:endParaRPr lang="pt-PT"/>
              </a:p>
            </c:txPr>
            <c:dLblPos val="outEnd"/>
            <c:showCatName val="1"/>
            <c:showPercent val="1"/>
            <c:showLeaderLines val="1"/>
          </c:dLbls>
          <c:cat>
            <c:strRef>
              <c:f>Folha1!$B$22:$B$26</c:f>
              <c:strCache>
                <c:ptCount val="5"/>
                <c:pt idx="0">
                  <c:v>0-39</c:v>
                </c:pt>
                <c:pt idx="1">
                  <c:v>40-49</c:v>
                </c:pt>
                <c:pt idx="2">
                  <c:v>50-64</c:v>
                </c:pt>
                <c:pt idx="4">
                  <c:v>+65</c:v>
                </c:pt>
              </c:strCache>
            </c:strRef>
          </c:cat>
          <c:val>
            <c:numRef>
              <c:f>Folha1!$D$22:$D$26</c:f>
              <c:numCache>
                <c:formatCode>#,##0</c:formatCode>
                <c:ptCount val="5"/>
                <c:pt idx="0">
                  <c:v>31450</c:v>
                </c:pt>
                <c:pt idx="1">
                  <c:v>41814</c:v>
                </c:pt>
                <c:pt idx="2">
                  <c:v>51879</c:v>
                </c:pt>
                <c:pt idx="4">
                  <c:v>29416</c:v>
                </c:pt>
              </c:numCache>
            </c:numRef>
          </c:val>
        </c:ser>
        <c:firstSliceAng val="271"/>
      </c:pieChart>
    </c:plotArea>
    <c:plotVisOnly val="1"/>
    <c:dispBlanksAs val="zero"/>
  </c:chart>
  <c:spPr>
    <a:noFill/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plotArea>
      <c:layout>
        <c:manualLayout>
          <c:layoutTarget val="inner"/>
          <c:xMode val="edge"/>
          <c:yMode val="edge"/>
          <c:x val="0.2721033090049319"/>
          <c:y val="0.3159702049779089"/>
          <c:w val="0.46121332394426323"/>
          <c:h val="0.6199913256794316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chemeClr val="tx2">
                  <a:lumMod val="20000"/>
                  <a:lumOff val="80000"/>
                </a:schemeClr>
              </a:solidFill>
            </c:spPr>
          </c:dPt>
          <c:dPt>
            <c:idx val="1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chemeClr val="tx2">
                  <a:lumMod val="50000"/>
                </a:schemeClr>
              </a:solidFill>
            </c:spPr>
          </c:dPt>
          <c:dPt>
            <c:idx val="3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4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9.0556129841772471E-4"/>
                  <c:y val="-0.11235948429061055"/>
                </c:manualLayout>
              </c:layout>
              <c:dLblPos val="bestFit"/>
              <c:showCatName val="1"/>
            </c:dLbl>
            <c:dLbl>
              <c:idx val="1"/>
              <c:layout>
                <c:manualLayout>
                  <c:x val="-4.2456446654268058E-2"/>
                  <c:y val="0"/>
                </c:manualLayout>
              </c:layout>
              <c:dLblPos val="bestFit"/>
              <c:showCatName val="1"/>
            </c:dLbl>
            <c:dLbl>
              <c:idx val="2"/>
              <c:layout>
                <c:manualLayout>
                  <c:x val="-3.5723232246555582E-2"/>
                  <c:y val="-1.8419877660870191E-3"/>
                </c:manualLayout>
              </c:layout>
              <c:dLblPos val="bestFit"/>
              <c:showCatName val="1"/>
            </c:dLbl>
            <c:dLbl>
              <c:idx val="3"/>
              <c:layout>
                <c:manualLayout>
                  <c:x val="-7.5880946374070946E-2"/>
                  <c:y val="7.490632286040709E-3"/>
                </c:manualLayout>
              </c:layout>
              <c:dLblPos val="bestFit"/>
              <c:showCatName val="1"/>
            </c:dLbl>
            <c:dLbl>
              <c:idx val="4"/>
              <c:layout>
                <c:manualLayout>
                  <c:x val="-3.7188294682506569E-2"/>
                  <c:y val="-6.7416280387932237E-2"/>
                </c:manualLayout>
              </c:layout>
              <c:dLblPos val="bestFit"/>
              <c:showCatName val="1"/>
            </c:dLbl>
            <c:dLbl>
              <c:idx val="5"/>
              <c:layout>
                <c:manualLayout>
                  <c:x val="1.1341842692214103E-2"/>
                  <c:y val="-5.2434426002284956E-2"/>
                </c:manualLayout>
              </c:layout>
              <c:dLblPos val="bestFit"/>
              <c:showCatName val="1"/>
            </c:dLbl>
            <c:dLbl>
              <c:idx val="6"/>
              <c:layout>
                <c:manualLayout>
                  <c:x val="0.1644567190371044"/>
                  <c:y val="-2.996311895772865E-2"/>
                </c:manualLayout>
              </c:layout>
              <c:dLblPos val="bestFit"/>
              <c:showCatName val="1"/>
            </c:dLbl>
            <c:txPr>
              <a:bodyPr/>
              <a:lstStyle/>
              <a:p>
                <a:pPr>
                  <a:defRPr sz="900" b="0"/>
                </a:pPr>
                <a:endParaRPr lang="pt-PT"/>
              </a:p>
            </c:txPr>
            <c:dLblPos val="outEnd"/>
            <c:showCatName val="1"/>
            <c:showLeaderLines val="1"/>
          </c:dLbls>
          <c:cat>
            <c:strRef>
              <c:f>Folha1!$B$33:$B$39</c:f>
              <c:strCache>
                <c:ptCount val="7"/>
                <c:pt idx="0">
                  <c:v>&lt;50</c:v>
                </c:pt>
                <c:pt idx="1">
                  <c:v>50-100</c:v>
                </c:pt>
                <c:pt idx="2">
                  <c:v>100-200</c:v>
                </c:pt>
                <c:pt idx="3">
                  <c:v>200-300</c:v>
                </c:pt>
                <c:pt idx="4">
                  <c:v>300-400</c:v>
                </c:pt>
                <c:pt idx="5">
                  <c:v>400-500</c:v>
                </c:pt>
                <c:pt idx="6">
                  <c:v>&gt;500</c:v>
                </c:pt>
              </c:strCache>
            </c:strRef>
          </c:cat>
          <c:val>
            <c:numRef>
              <c:f>Folha1!$C$33:$C$39</c:f>
              <c:numCache>
                <c:formatCode>#,##0</c:formatCode>
                <c:ptCount val="7"/>
                <c:pt idx="0">
                  <c:v>112970</c:v>
                </c:pt>
                <c:pt idx="1">
                  <c:v>67141</c:v>
                </c:pt>
                <c:pt idx="2">
                  <c:v>39716</c:v>
                </c:pt>
                <c:pt idx="3">
                  <c:v>14631</c:v>
                </c:pt>
                <c:pt idx="4">
                  <c:v>18968</c:v>
                </c:pt>
                <c:pt idx="5">
                  <c:v>1099</c:v>
                </c:pt>
                <c:pt idx="6">
                  <c:v>1011</c:v>
                </c:pt>
              </c:numCache>
            </c:numRef>
          </c:val>
        </c:ser>
        <c:firstSliceAng val="0"/>
      </c:pieChart>
    </c:plotArea>
    <c:plotVisOnly val="1"/>
    <c:dispBlanksAs val="zero"/>
  </c:chart>
  <c:spPr>
    <a:noFill/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plotArea>
      <c:layout>
        <c:manualLayout>
          <c:layoutTarget val="inner"/>
          <c:xMode val="edge"/>
          <c:yMode val="edge"/>
          <c:x val="0.27210336512813943"/>
          <c:y val="0.22279120359640101"/>
          <c:w val="0.46121332394426323"/>
          <c:h val="0.6199913256794316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chemeClr val="tx2">
                  <a:lumMod val="20000"/>
                  <a:lumOff val="80000"/>
                </a:schemeClr>
              </a:solidFill>
            </c:spPr>
          </c:dPt>
          <c:dPt>
            <c:idx val="1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chemeClr val="tx2">
                  <a:lumMod val="50000"/>
                </a:schemeClr>
              </a:solidFill>
            </c:spPr>
          </c:dPt>
          <c:dPt>
            <c:idx val="3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4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3.4380907477702836E-3"/>
                  <c:y val="-8.4989775581836388E-2"/>
                </c:manualLayout>
              </c:layout>
              <c:dLblPos val="bestFit"/>
              <c:showCatName val="1"/>
            </c:dLbl>
            <c:dLbl>
              <c:idx val="1"/>
              <c:layout>
                <c:manualLayout>
                  <c:x val="5.9620014099959977E-2"/>
                  <c:y val="-8.0040649950957027E-2"/>
                </c:manualLayout>
              </c:layout>
              <c:dLblPos val="bestFit"/>
              <c:showCatName val="1"/>
            </c:dLbl>
            <c:dLbl>
              <c:idx val="2"/>
              <c:layout>
                <c:manualLayout>
                  <c:x val="-8.1629588168868047E-2"/>
                  <c:y val="-5.9925058288325651E-2"/>
                </c:manualLayout>
              </c:layout>
              <c:dLblPos val="bestFit"/>
              <c:showCatName val="1"/>
            </c:dLbl>
            <c:dLbl>
              <c:idx val="3"/>
              <c:layout>
                <c:manualLayout>
                  <c:x val="-3.151412357875167E-2"/>
                  <c:y val="6.0947795011474806E-2"/>
                </c:manualLayout>
              </c:layout>
              <c:dLblPos val="bestFit"/>
              <c:showCatName val="1"/>
            </c:dLbl>
            <c:dLbl>
              <c:idx val="4"/>
              <c:layout>
                <c:manualLayout>
                  <c:x val="-2.0344227973714556E-2"/>
                  <c:y val="0"/>
                </c:manualLayout>
              </c:layout>
              <c:dLblPos val="bestFit"/>
              <c:showCatName val="1"/>
            </c:dLbl>
            <c:dLbl>
              <c:idx val="5"/>
              <c:layout>
                <c:manualLayout>
                  <c:x val="-1.6978776084257522E-2"/>
                  <c:y val="-5.8981356582997712E-7"/>
                </c:manualLayout>
              </c:layout>
              <c:dLblPos val="bestFit"/>
              <c:showCatName val="1"/>
            </c:dLbl>
            <c:dLbl>
              <c:idx val="6"/>
              <c:layout>
                <c:manualLayout>
                  <c:x val="-5.6595920280858398E-3"/>
                  <c:y val="-8.9887587432488453E-2"/>
                </c:manualLayout>
              </c:layout>
              <c:dLblPos val="bestFit"/>
              <c:showCatName val="1"/>
            </c:dLbl>
            <c:txPr>
              <a:bodyPr/>
              <a:lstStyle/>
              <a:p>
                <a:pPr>
                  <a:defRPr sz="900" b="0"/>
                </a:pPr>
                <a:endParaRPr lang="pt-PT"/>
              </a:p>
            </c:txPr>
            <c:dLblPos val="outEnd"/>
            <c:showCatName val="1"/>
            <c:showLeaderLines val="1"/>
          </c:dLbls>
          <c:cat>
            <c:strRef>
              <c:f>Folha1!$B$33:$B$39</c:f>
              <c:strCache>
                <c:ptCount val="7"/>
                <c:pt idx="0">
                  <c:v>&lt;50</c:v>
                </c:pt>
                <c:pt idx="1">
                  <c:v>50-100</c:v>
                </c:pt>
                <c:pt idx="2">
                  <c:v>100-200</c:v>
                </c:pt>
                <c:pt idx="3">
                  <c:v>200-300</c:v>
                </c:pt>
                <c:pt idx="4">
                  <c:v>300-400</c:v>
                </c:pt>
                <c:pt idx="5">
                  <c:v>400-500</c:v>
                </c:pt>
                <c:pt idx="6">
                  <c:v>&gt;500</c:v>
                </c:pt>
              </c:strCache>
            </c:strRef>
          </c:cat>
          <c:val>
            <c:numRef>
              <c:f>Folha1!$D$33:$D$39</c:f>
              <c:numCache>
                <c:formatCode>#,##0</c:formatCode>
                <c:ptCount val="7"/>
                <c:pt idx="0">
                  <c:v>23910</c:v>
                </c:pt>
                <c:pt idx="1">
                  <c:v>17197</c:v>
                </c:pt>
                <c:pt idx="2">
                  <c:v>34547</c:v>
                </c:pt>
                <c:pt idx="3">
                  <c:v>34785</c:v>
                </c:pt>
                <c:pt idx="4">
                  <c:v>27210</c:v>
                </c:pt>
                <c:pt idx="5">
                  <c:v>8809</c:v>
                </c:pt>
                <c:pt idx="6">
                  <c:v>8101</c:v>
                </c:pt>
              </c:numCache>
            </c:numRef>
          </c:val>
        </c:ser>
        <c:firstSliceAng val="271"/>
      </c:pieChart>
    </c:plotArea>
    <c:plotVisOnly val="1"/>
    <c:dispBlanksAs val="zero"/>
  </c:chart>
  <c:spPr>
    <a:noFill/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plotArea>
      <c:layout>
        <c:manualLayout>
          <c:layoutTarget val="inner"/>
          <c:xMode val="edge"/>
          <c:yMode val="edge"/>
          <c:x val="0.27210336512813943"/>
          <c:y val="0.22279120359640101"/>
          <c:w val="0.46121332394426323"/>
          <c:h val="0.6199913256794316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chemeClr val="tx2">
                  <a:lumMod val="20000"/>
                  <a:lumOff val="80000"/>
                </a:schemeClr>
              </a:solidFill>
            </c:spPr>
          </c:dPt>
          <c:dPt>
            <c:idx val="1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chemeClr val="tx2">
                  <a:lumMod val="50000"/>
                </a:schemeClr>
              </a:solidFill>
            </c:spPr>
          </c:dPt>
          <c:dPt>
            <c:idx val="3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4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0.11039769552107909"/>
                  <c:y val="0"/>
                </c:manualLayout>
              </c:layout>
              <c:dLblPos val="bestFit"/>
              <c:showCatName val="1"/>
            </c:dLbl>
            <c:dLbl>
              <c:idx val="1"/>
              <c:layout>
                <c:manualLayout>
                  <c:x val="2.0474799663811345E-2"/>
                  <c:y val="2.3020423474343996E-3"/>
                </c:manualLayout>
              </c:layout>
              <c:dLblPos val="bestFit"/>
              <c:showCatName val="1"/>
            </c:dLbl>
            <c:dLbl>
              <c:idx val="2"/>
              <c:layout>
                <c:manualLayout>
                  <c:x val="-5.8924374481389756E-2"/>
                  <c:y val="-0.1573038678204208"/>
                </c:manualLayout>
              </c:layout>
              <c:dLblPos val="bestFit"/>
              <c:showCatName val="1"/>
            </c:dLbl>
            <c:dLbl>
              <c:idx val="3"/>
              <c:layout>
                <c:manualLayout>
                  <c:x val="2.4778317790994403E-2"/>
                  <c:y val="-9.7378219718529127E-2"/>
                </c:manualLayout>
              </c:layout>
              <c:dLblPos val="bestFit"/>
              <c:showCatName val="1"/>
            </c:dLbl>
            <c:dLbl>
              <c:idx val="4"/>
              <c:layout>
                <c:manualLayout>
                  <c:x val="2.5337146799121933E-2"/>
                  <c:y val="1.4981264572081408E-2"/>
                </c:manualLayout>
              </c:layout>
              <c:dLblPos val="bestFit"/>
              <c:showCatName val="1"/>
            </c:dLbl>
            <c:dLbl>
              <c:idx val="5"/>
              <c:layout>
                <c:manualLayout>
                  <c:x val="0"/>
                  <c:y val="8.2396955146447765E-2"/>
                </c:manualLayout>
              </c:layout>
              <c:dLblPos val="bestFit"/>
              <c:showCatName val="1"/>
            </c:dLbl>
            <c:dLbl>
              <c:idx val="6"/>
              <c:layout>
                <c:manualLayout>
                  <c:x val="2.8297960140429203E-2"/>
                  <c:y val="0"/>
                </c:manualLayout>
              </c:layout>
              <c:dLblPos val="bestFit"/>
              <c:showCatName val="1"/>
            </c:dLbl>
            <c:txPr>
              <a:bodyPr/>
              <a:lstStyle/>
              <a:p>
                <a:pPr>
                  <a:defRPr sz="900" b="0"/>
                </a:pPr>
                <a:endParaRPr lang="pt-PT"/>
              </a:p>
            </c:txPr>
            <c:dLblPos val="outEnd"/>
            <c:showCatName val="1"/>
            <c:showLeaderLines val="1"/>
          </c:dLbls>
          <c:cat>
            <c:strRef>
              <c:f>Folha1!$B$33:$B$39</c:f>
              <c:strCache>
                <c:ptCount val="7"/>
                <c:pt idx="0">
                  <c:v>&lt;50</c:v>
                </c:pt>
                <c:pt idx="1">
                  <c:v>50-100</c:v>
                </c:pt>
                <c:pt idx="2">
                  <c:v>100-200</c:v>
                </c:pt>
                <c:pt idx="3">
                  <c:v>200-300</c:v>
                </c:pt>
                <c:pt idx="4">
                  <c:v>300-400</c:v>
                </c:pt>
                <c:pt idx="5">
                  <c:v>400-500</c:v>
                </c:pt>
                <c:pt idx="6">
                  <c:v>&gt;500</c:v>
                </c:pt>
              </c:strCache>
            </c:strRef>
          </c:cat>
          <c:val>
            <c:numRef>
              <c:f>Folha1!$E$33:$E$39</c:f>
              <c:numCache>
                <c:formatCode>#,##0</c:formatCode>
                <c:ptCount val="7"/>
                <c:pt idx="0">
                  <c:v>10564</c:v>
                </c:pt>
                <c:pt idx="1">
                  <c:v>7343</c:v>
                </c:pt>
                <c:pt idx="2">
                  <c:v>37165</c:v>
                </c:pt>
                <c:pt idx="3">
                  <c:v>79825</c:v>
                </c:pt>
                <c:pt idx="4">
                  <c:v>110700</c:v>
                </c:pt>
                <c:pt idx="5">
                  <c:v>46788</c:v>
                </c:pt>
                <c:pt idx="6">
                  <c:v>70220</c:v>
                </c:pt>
              </c:numCache>
            </c:numRef>
          </c:val>
        </c:ser>
        <c:firstSliceAng val="201"/>
      </c:pieChart>
    </c:plotArea>
    <c:plotVisOnly val="1"/>
    <c:dispBlanksAs val="zero"/>
  </c:chart>
  <c:spPr>
    <a:noFill/>
    <a:ln>
      <a:noFill/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plotArea>
      <c:layout>
        <c:manualLayout>
          <c:layoutTarget val="inner"/>
          <c:xMode val="edge"/>
          <c:yMode val="edge"/>
          <c:x val="0.27210336512813943"/>
          <c:y val="0.22279120359640101"/>
          <c:w val="0.46121332394426323"/>
          <c:h val="0.6199913256794316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rgbClr val="CC99FF"/>
              </a:solidFill>
            </c:spPr>
          </c:dPt>
          <c:dPt>
            <c:idx val="1"/>
            <c:spPr>
              <a:solidFill>
                <a:srgbClr val="FFCC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Pt>
            <c:idx val="3"/>
            <c:spPr>
              <a:solidFill>
                <a:srgbClr val="FF3300"/>
              </a:solidFill>
            </c:spPr>
          </c:dPt>
          <c:dPt>
            <c:idx val="4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0.15001483971768004"/>
                  <c:y val="-0.22471896858122137"/>
                </c:manualLayout>
              </c:layout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-5.8759043092222817E-2"/>
                  <c:y val="-9.8606211562587226E-2"/>
                </c:manualLayout>
              </c:layout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5.3264336816136397E-2"/>
                  <c:y val="6.557370280827933E-2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0.1266509407843007"/>
                  <c:y val="0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0.17840861184913587"/>
                  <c:y val="0"/>
                </c:manualLayout>
              </c:layout>
              <c:dLblPos val="bestFit"/>
              <c:showCatName val="1"/>
              <c:showPercent val="1"/>
            </c:dLbl>
            <c:txPr>
              <a:bodyPr/>
              <a:lstStyle/>
              <a:p>
                <a:pPr>
                  <a:defRPr sz="1000" b="1"/>
                </a:pPr>
                <a:endParaRPr lang="pt-PT"/>
              </a:p>
            </c:txPr>
            <c:dLblPos val="outEnd"/>
            <c:showCatName val="1"/>
            <c:showPercent val="1"/>
            <c:showLeaderLines val="1"/>
          </c:dLbls>
          <c:cat>
            <c:strRef>
              <c:f>Folha1!$B$22:$B$26</c:f>
              <c:strCache>
                <c:ptCount val="5"/>
                <c:pt idx="0">
                  <c:v>0-39</c:v>
                </c:pt>
                <c:pt idx="1">
                  <c:v>40-49</c:v>
                </c:pt>
                <c:pt idx="2">
                  <c:v>50-64</c:v>
                </c:pt>
                <c:pt idx="4">
                  <c:v>+65</c:v>
                </c:pt>
              </c:strCache>
            </c:strRef>
          </c:cat>
          <c:val>
            <c:numRef>
              <c:f>Folha1!$E$22:$E$26</c:f>
              <c:numCache>
                <c:formatCode>#,##0</c:formatCode>
                <c:ptCount val="5"/>
                <c:pt idx="0">
                  <c:v>183616</c:v>
                </c:pt>
                <c:pt idx="1">
                  <c:v>75295</c:v>
                </c:pt>
                <c:pt idx="2">
                  <c:v>64742</c:v>
                </c:pt>
                <c:pt idx="4">
                  <c:v>38952</c:v>
                </c:pt>
              </c:numCache>
            </c:numRef>
          </c:val>
        </c:ser>
        <c:firstSliceAng val="201"/>
      </c:pieChart>
    </c:plotArea>
    <c:plotVisOnly val="1"/>
    <c:dispBlanksAs val="zero"/>
  </c:chart>
  <c:spPr>
    <a:noFill/>
    <a:ln>
      <a:noFill/>
    </a:ln>
  </c:sp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D9D60A-763E-425A-87A6-F114610A1584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pt-PT"/>
        </a:p>
      </dgm:t>
    </dgm:pt>
    <dgm:pt modelId="{C7786053-6411-48EA-81FB-B34FDF888FDB}">
      <dgm:prSet phldrT="[Texto]" custT="1"/>
      <dgm:spPr/>
      <dgm:t>
        <a:bodyPr/>
        <a:lstStyle/>
        <a:p>
          <a:endParaRPr lang="pt-PT" sz="1400" dirty="0"/>
        </a:p>
      </dgm:t>
    </dgm:pt>
    <dgm:pt modelId="{9F1221F2-6F45-409A-B87F-74255D8534BB}" type="parTrans" cxnId="{A9ACDAC1-E68C-48A1-93B2-8880F4D5DDCE}">
      <dgm:prSet/>
      <dgm:spPr/>
      <dgm:t>
        <a:bodyPr/>
        <a:lstStyle/>
        <a:p>
          <a:endParaRPr lang="pt-PT"/>
        </a:p>
      </dgm:t>
    </dgm:pt>
    <dgm:pt modelId="{9426EB3D-603C-4004-938D-3CE9C4BC28DD}" type="sibTrans" cxnId="{A9ACDAC1-E68C-48A1-93B2-8880F4D5DDCE}">
      <dgm:prSet/>
      <dgm:spPr/>
      <dgm:t>
        <a:bodyPr/>
        <a:lstStyle/>
        <a:p>
          <a:endParaRPr lang="pt-PT"/>
        </a:p>
      </dgm:t>
    </dgm:pt>
    <dgm:pt modelId="{76FF4016-9F1B-4969-B891-2957258B9F4D}">
      <dgm:prSet phldrT="[Texto]" phldr="1"/>
      <dgm:spPr/>
      <dgm:t>
        <a:bodyPr/>
        <a:lstStyle/>
        <a:p>
          <a:endParaRPr lang="pt-PT" dirty="0"/>
        </a:p>
      </dgm:t>
    </dgm:pt>
    <dgm:pt modelId="{7C45B4E4-BF95-45F6-A943-E0A60348885B}" type="sibTrans" cxnId="{8FB550A1-79F1-4173-86FD-E165883BB462}">
      <dgm:prSet/>
      <dgm:spPr/>
      <dgm:t>
        <a:bodyPr/>
        <a:lstStyle/>
        <a:p>
          <a:endParaRPr lang="pt-PT"/>
        </a:p>
      </dgm:t>
    </dgm:pt>
    <dgm:pt modelId="{FA6CEA85-3DF2-48D7-8256-F71307777644}" type="parTrans" cxnId="{8FB550A1-79F1-4173-86FD-E165883BB462}">
      <dgm:prSet/>
      <dgm:spPr/>
      <dgm:t>
        <a:bodyPr/>
        <a:lstStyle/>
        <a:p>
          <a:endParaRPr lang="pt-PT"/>
        </a:p>
      </dgm:t>
    </dgm:pt>
    <dgm:pt modelId="{8DB27611-4EDD-4036-9FC9-25FBC13F18D3}">
      <dgm:prSet phldrT="[Texto]" phldr="1"/>
      <dgm:spPr/>
      <dgm:t>
        <a:bodyPr/>
        <a:lstStyle/>
        <a:p>
          <a:endParaRPr lang="pt-PT" dirty="0"/>
        </a:p>
      </dgm:t>
    </dgm:pt>
    <dgm:pt modelId="{9ECBEA75-7B87-4712-B4AA-96CA5CE8E818}" type="sibTrans" cxnId="{D75815BB-8D25-4AA0-8408-6C8D64EA79EA}">
      <dgm:prSet/>
      <dgm:spPr/>
      <dgm:t>
        <a:bodyPr/>
        <a:lstStyle/>
        <a:p>
          <a:endParaRPr lang="pt-PT"/>
        </a:p>
      </dgm:t>
    </dgm:pt>
    <dgm:pt modelId="{8AD0E84A-C84E-4889-85A1-7ADBAB5E661C}" type="parTrans" cxnId="{D75815BB-8D25-4AA0-8408-6C8D64EA79EA}">
      <dgm:prSet/>
      <dgm:spPr/>
      <dgm:t>
        <a:bodyPr/>
        <a:lstStyle/>
        <a:p>
          <a:endParaRPr lang="pt-PT"/>
        </a:p>
      </dgm:t>
    </dgm:pt>
    <dgm:pt modelId="{5EA66C9B-2193-44C0-858C-2E799C14941C}" type="pres">
      <dgm:prSet presAssocID="{27D9D60A-763E-425A-87A6-F114610A15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72018D04-2E86-4434-9DBA-F4CB67825685}" type="pres">
      <dgm:prSet presAssocID="{C7786053-6411-48EA-81FB-B34FDF888FDB}" presName="parentText" presStyleLbl="node1" presStyleIdx="0" presStyleCnt="2" custScaleX="100000" custScaleY="558562" custLinFactNeighborX="276" custLinFactNeighborY="-70766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306B743-DB95-47D5-84C4-3167F28947F7}" type="pres">
      <dgm:prSet presAssocID="{C7786053-6411-48EA-81FB-B34FDF888FDB}" presName="childText" presStyleLbl="revTx" presStyleIdx="0" presStyleCnt="1" custScaleY="48897" custLinFactNeighborX="142" custLinFactNeighborY="37061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CB39DA37-AFE7-42DF-9154-4DCBC0571BB9}" type="pres">
      <dgm:prSet presAssocID="{8DB27611-4EDD-4036-9FC9-25FBC13F18D3}" presName="parentText" presStyleLbl="node1" presStyleIdx="1" presStyleCnt="2" custScaleY="405921" custLinFactY="77529" custLinFactNeighborX="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8FB550A1-79F1-4173-86FD-E165883BB462}" srcId="{C7786053-6411-48EA-81FB-B34FDF888FDB}" destId="{76FF4016-9F1B-4969-B891-2957258B9F4D}" srcOrd="0" destOrd="0" parTransId="{FA6CEA85-3DF2-48D7-8256-F71307777644}" sibTransId="{7C45B4E4-BF95-45F6-A943-E0A60348885B}"/>
    <dgm:cxn modelId="{6D3EDA24-D272-4BCC-9DBE-709FEEB34818}" type="presOf" srcId="{76FF4016-9F1B-4969-B891-2957258B9F4D}" destId="{9306B743-DB95-47D5-84C4-3167F28947F7}" srcOrd="0" destOrd="0" presId="urn:microsoft.com/office/officeart/2005/8/layout/vList2"/>
    <dgm:cxn modelId="{FF630933-E8D1-47EB-A4BC-9D088E131057}" type="presOf" srcId="{27D9D60A-763E-425A-87A6-F114610A1584}" destId="{5EA66C9B-2193-44C0-858C-2E799C14941C}" srcOrd="0" destOrd="0" presId="urn:microsoft.com/office/officeart/2005/8/layout/vList2"/>
    <dgm:cxn modelId="{A9ACDAC1-E68C-48A1-93B2-8880F4D5DDCE}" srcId="{27D9D60A-763E-425A-87A6-F114610A1584}" destId="{C7786053-6411-48EA-81FB-B34FDF888FDB}" srcOrd="0" destOrd="0" parTransId="{9F1221F2-6F45-409A-B87F-74255D8534BB}" sibTransId="{9426EB3D-603C-4004-938D-3CE9C4BC28DD}"/>
    <dgm:cxn modelId="{192620A6-8722-4063-BDF0-19FF4B65A095}" type="presOf" srcId="{C7786053-6411-48EA-81FB-B34FDF888FDB}" destId="{72018D04-2E86-4434-9DBA-F4CB67825685}" srcOrd="0" destOrd="0" presId="urn:microsoft.com/office/officeart/2005/8/layout/vList2"/>
    <dgm:cxn modelId="{D75815BB-8D25-4AA0-8408-6C8D64EA79EA}" srcId="{27D9D60A-763E-425A-87A6-F114610A1584}" destId="{8DB27611-4EDD-4036-9FC9-25FBC13F18D3}" srcOrd="1" destOrd="0" parTransId="{8AD0E84A-C84E-4889-85A1-7ADBAB5E661C}" sibTransId="{9ECBEA75-7B87-4712-B4AA-96CA5CE8E818}"/>
    <dgm:cxn modelId="{C32D36D2-14BF-4080-BFF2-33DE76A7A77C}" type="presOf" srcId="{8DB27611-4EDD-4036-9FC9-25FBC13F18D3}" destId="{CB39DA37-AFE7-42DF-9154-4DCBC0571BB9}" srcOrd="0" destOrd="0" presId="urn:microsoft.com/office/officeart/2005/8/layout/vList2"/>
    <dgm:cxn modelId="{3331E3C2-2336-44CC-A86C-00CE5DB80F51}" type="presParOf" srcId="{5EA66C9B-2193-44C0-858C-2E799C14941C}" destId="{72018D04-2E86-4434-9DBA-F4CB67825685}" srcOrd="0" destOrd="0" presId="urn:microsoft.com/office/officeart/2005/8/layout/vList2"/>
    <dgm:cxn modelId="{1C78A66E-CE33-48C6-8D4A-69BFBADDE0CA}" type="presParOf" srcId="{5EA66C9B-2193-44C0-858C-2E799C14941C}" destId="{9306B743-DB95-47D5-84C4-3167F28947F7}" srcOrd="1" destOrd="0" presId="urn:microsoft.com/office/officeart/2005/8/layout/vList2"/>
    <dgm:cxn modelId="{F6098BB8-AE3E-42E0-94F4-A2B8CB19B5A8}" type="presParOf" srcId="{5EA66C9B-2193-44C0-858C-2E799C14941C}" destId="{CB39DA37-AFE7-42DF-9154-4DCBC0571BB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4C7C924-BBD8-4A6E-97C4-F1A97AFB6CC0}" type="datetimeFigureOut">
              <a:rPr lang="pt-PT"/>
              <a:pPr>
                <a:defRPr/>
              </a:pPr>
              <a:t>10-12-2013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53070E9-3BCF-4D10-9F56-C53990CFF084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732" tIns="45866" rIns="91732" bIns="458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732" tIns="45866" rIns="91732" bIns="458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FDA3550-60DA-40E0-A61B-C621E04C03F1}" type="datetimeFigureOut">
              <a:rPr lang="pt-PT"/>
              <a:pPr>
                <a:defRPr/>
              </a:pPr>
              <a:t>10-12-2013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2" tIns="45866" rIns="91732" bIns="45866" rtlCol="0" anchor="ctr"/>
          <a:lstStyle/>
          <a:p>
            <a:pPr lvl="0"/>
            <a:endParaRPr lang="pt-PT" noProof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732" tIns="45866" rIns="91732" bIns="45866" rtlCol="0"/>
          <a:lstStyle/>
          <a:p>
            <a:pPr lvl="0"/>
            <a:r>
              <a:rPr lang="pt-PT" noProof="0" smtClean="0"/>
              <a:t>Clique para editar os estilos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  <a:endParaRPr lang="pt-PT" noProof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732" tIns="45866" rIns="91732" bIns="458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732" tIns="45866" rIns="91732" bIns="458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F7B6D01-EB8B-4259-BF48-E207D4128F9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D27A6-4CFC-46FD-A99C-B9E899EA9357}" type="datetime1">
              <a:rPr lang="pt-PT"/>
              <a:pPr>
                <a:defRPr/>
              </a:pPr>
              <a:t>10-12-2013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61690-0518-474F-9DB6-24C1CA3E6D3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AA718-D775-49F5-A236-7745E5641D78}" type="datetime1">
              <a:rPr lang="pt-PT"/>
              <a:pPr>
                <a:defRPr/>
              </a:pPr>
              <a:t>10-12-2013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EBAD-A89B-4CE2-AFEF-A492B4A35B7D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AFF68-4889-404D-B42C-BAB1B637C188}" type="datetime1">
              <a:rPr lang="pt-PT"/>
              <a:pPr>
                <a:defRPr/>
              </a:pPr>
              <a:t>10-12-2013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249A-2351-45F3-A979-3ACEAA14634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2DABB-73EA-4CBC-9F61-028761C61CF6}" type="datetime1">
              <a:rPr lang="pt-PT"/>
              <a:pPr>
                <a:defRPr/>
              </a:pPr>
              <a:t>10-12-2013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137EE-5694-4529-BFD5-826FB0374B9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F1316-EC4B-4FF9-82A5-91E7347D8E29}" type="datetime1">
              <a:rPr lang="pt-PT"/>
              <a:pPr>
                <a:defRPr/>
              </a:pPr>
              <a:t>10-12-2013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652CE-1379-4915-9682-F4DD6874442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4B721-6EC3-4100-9178-C907B1D8B796}" type="datetime1">
              <a:rPr lang="pt-PT"/>
              <a:pPr>
                <a:defRPr/>
              </a:pPr>
              <a:t>10-12-2013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2AE7A-EBB7-4038-95A3-EC6FCE9381F9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B970-F457-4572-9617-BAE77366CD4B}" type="datetime1">
              <a:rPr lang="pt-PT"/>
              <a:pPr>
                <a:defRPr/>
              </a:pPr>
              <a:t>10-12-2013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445EF-060D-41D3-8ED4-1F5009477CF6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75292-420B-4750-A0C7-231FFC07607D}" type="datetime1">
              <a:rPr lang="pt-PT"/>
              <a:pPr>
                <a:defRPr/>
              </a:pPr>
              <a:t>10-12-2013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A7A38-B096-402D-BA81-9CC718C94C9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F9E6C-49E2-49E1-9A98-8356014BA66C}" type="datetime1">
              <a:rPr lang="pt-PT"/>
              <a:pPr>
                <a:defRPr/>
              </a:pPr>
              <a:t>10-12-2013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38F96-8C75-4AC5-A2CF-021A2ECB1F36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CDC40-4456-4BC8-94FD-6847DE071A6B}" type="datetime1">
              <a:rPr lang="pt-PT"/>
              <a:pPr>
                <a:defRPr/>
              </a:pPr>
              <a:t>10-12-2013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FD2BC-6E63-44AC-8C6A-6CA7414654A6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40B6C-9D5F-4B05-8CF5-1CDD62E6F8BF}" type="datetime1">
              <a:rPr lang="pt-PT"/>
              <a:pPr>
                <a:defRPr/>
              </a:pPr>
              <a:t>10-12-2013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8D394-1887-4363-839D-D45C3EC6983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</a:t>
            </a:r>
          </a:p>
        </p:txBody>
      </p:sp>
      <p:sp>
        <p:nvSpPr>
          <p:cNvPr id="1027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255A74-3BC8-4E17-9F21-728E4263D924}" type="datetime1">
              <a:rPr lang="pt-PT"/>
              <a:pPr>
                <a:defRPr/>
              </a:pPr>
              <a:t>10-12-2013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418028-D09A-44E1-B5BA-09A2C603E1A6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29" r:id="rId3"/>
    <p:sldLayoutId id="2147483728" r:id="rId4"/>
    <p:sldLayoutId id="2147483727" r:id="rId5"/>
    <p:sldLayoutId id="2147483726" r:id="rId6"/>
    <p:sldLayoutId id="2147483725" r:id="rId7"/>
    <p:sldLayoutId id="2147483724" r:id="rId8"/>
    <p:sldLayoutId id="2147483723" r:id="rId9"/>
    <p:sldLayoutId id="2147483722" r:id="rId10"/>
    <p:sldLayoutId id="2147483721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8.xml"/><Relationship Id="rId3" Type="http://schemas.openxmlformats.org/officeDocument/2006/relationships/chart" Target="../charts/chart3.xml"/><Relationship Id="rId7" Type="http://schemas.openxmlformats.org/officeDocument/2006/relationships/chart" Target="../charts/chart7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 smtClean="0"/>
          </a:p>
        </p:txBody>
      </p:sp>
      <p:sp>
        <p:nvSpPr>
          <p:cNvPr id="15362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42117-1B23-4B30-838C-E676A36D80A5}" type="slidenum">
              <a:rPr lang="pt-PT"/>
              <a:pPr>
                <a:defRPr/>
              </a:pPr>
              <a:t>1</a:t>
            </a:fld>
            <a:endParaRPr lang="pt-PT" dirty="0"/>
          </a:p>
        </p:txBody>
      </p:sp>
      <p:pic>
        <p:nvPicPr>
          <p:cNvPr id="15364" name="Picture 27"/>
          <p:cNvPicPr>
            <a:picLocks noChangeAspect="1" noChangeArrowheads="1"/>
          </p:cNvPicPr>
          <p:nvPr/>
        </p:nvPicPr>
        <p:blipFill>
          <a:blip r:embed="rId2"/>
          <a:srcRect b="4942"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ângulo 5"/>
          <p:cNvSpPr>
            <a:spLocks noChangeArrowheads="1"/>
          </p:cNvSpPr>
          <p:nvPr/>
        </p:nvSpPr>
        <p:spPr bwMode="auto">
          <a:xfrm>
            <a:off x="3059113" y="2205038"/>
            <a:ext cx="5905500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PT" sz="4000" b="1" i="1">
              <a:solidFill>
                <a:srgbClr val="C00000"/>
              </a:solidFill>
              <a:latin typeface="Calibri" pitchFamily="34" charset="0"/>
            </a:endParaRPr>
          </a:p>
          <a:p>
            <a:pPr algn="ctr"/>
            <a:r>
              <a:rPr lang="pt-PT" sz="4000" b="1" i="1">
                <a:solidFill>
                  <a:srgbClr val="C00000"/>
                </a:solidFill>
                <a:latin typeface="Calibri" pitchFamily="34" charset="0"/>
              </a:rPr>
              <a:t>Nova Lei das Rendas</a:t>
            </a:r>
            <a:endParaRPr lang="pt-PT" sz="3200" b="1" i="1">
              <a:solidFill>
                <a:srgbClr val="C00000"/>
              </a:solidFill>
              <a:latin typeface="Calibri" pitchFamily="34" charset="0"/>
            </a:endParaRPr>
          </a:p>
          <a:p>
            <a:pPr algn="ctr"/>
            <a:endParaRPr lang="en-GB">
              <a:latin typeface="Calibri" pitchFamily="34" charset="0"/>
            </a:endParaRPr>
          </a:p>
          <a:p>
            <a:pPr algn="ctr"/>
            <a:endParaRPr lang="en-GB">
              <a:latin typeface="Calibri" pitchFamily="34" charset="0"/>
            </a:endParaRPr>
          </a:p>
          <a:p>
            <a:pPr algn="ctr"/>
            <a:endParaRPr lang="en-GB" sz="3200" i="1">
              <a:latin typeface="Calibri" pitchFamily="34" charset="0"/>
            </a:endParaRPr>
          </a:p>
          <a:p>
            <a:pPr algn="ctr"/>
            <a:r>
              <a:rPr lang="en-GB" sz="3200" i="1">
                <a:latin typeface="Calibri" pitchFamily="34" charset="0"/>
              </a:rPr>
              <a:t/>
            </a:r>
            <a:br>
              <a:rPr lang="en-GB" sz="3200" i="1">
                <a:latin typeface="Calibri" pitchFamily="34" charset="0"/>
              </a:rPr>
            </a:br>
            <a:r>
              <a:rPr lang="en-GB" sz="2000" i="1">
                <a:latin typeface="Calibri" pitchFamily="34" charset="0"/>
              </a:rPr>
              <a:t>Lisboa, </a:t>
            </a:r>
            <a:r>
              <a:rPr lang="pt-PT" sz="2000" i="1">
                <a:latin typeface="Calibri" pitchFamily="34" charset="0"/>
              </a:rPr>
              <a:t>30 de maio de</a:t>
            </a:r>
            <a:r>
              <a:rPr lang="en-GB" sz="2000" i="1">
                <a:latin typeface="Calibri" pitchFamily="34" charset="0"/>
              </a:rPr>
              <a:t> 2013</a:t>
            </a:r>
          </a:p>
          <a:p>
            <a:pPr algn="ctr"/>
            <a:r>
              <a:rPr lang="en-GB" sz="2000">
                <a:latin typeface="Calibri" pitchFamily="34" charset="0"/>
              </a:rPr>
              <a:t>                      </a:t>
            </a:r>
          </a:p>
          <a:p>
            <a:pPr algn="ctr"/>
            <a:r>
              <a:rPr lang="en-GB" sz="2000">
                <a:latin typeface="Calibri" pitchFamily="34" charset="0"/>
              </a:rPr>
              <a:t>                     </a:t>
            </a:r>
          </a:p>
          <a:p>
            <a:pPr algn="ctr"/>
            <a:endParaRPr lang="pt-PT" sz="2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115888"/>
            <a:ext cx="4330700" cy="477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7. Principais alterações (</a:t>
            </a:r>
            <a:r>
              <a:rPr lang="pt-PT" sz="2500" b="1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cont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.)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9" name="Rectângulo 28"/>
          <p:cNvSpPr/>
          <p:nvPr/>
        </p:nvSpPr>
        <p:spPr>
          <a:xfrm>
            <a:off x="468313" y="1290638"/>
            <a:ext cx="1727200" cy="5327650"/>
          </a:xfrm>
          <a:prstGeom prst="rect">
            <a:avLst/>
          </a:prstGeom>
          <a:solidFill>
            <a:srgbClr val="336600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solidFill>
                  <a:schemeClr val="bg1"/>
                </a:solidFill>
              </a:rPr>
              <a:t>A.</a:t>
            </a:r>
            <a:endParaRPr lang="pt-PT" sz="16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Alteração </a:t>
            </a:r>
            <a:endParaRPr lang="pt-PT" sz="16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ao regime substantivo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1" i="1" u="sng" dirty="0">
                <a:solidFill>
                  <a:schemeClr val="bg1"/>
                </a:solidFill>
              </a:rPr>
              <a:t>Contratos para fins </a:t>
            </a:r>
            <a:endParaRPr lang="pt-PT" sz="1400" b="1" i="1" u="sng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1" i="1" u="sng" dirty="0">
                <a:solidFill>
                  <a:schemeClr val="bg1"/>
                </a:solidFill>
              </a:rPr>
              <a:t>habitacionais</a:t>
            </a:r>
            <a:endParaRPr lang="pt-PT" sz="1400" b="1" i="1" u="sng" dirty="0">
              <a:solidFill>
                <a:schemeClr val="bg1"/>
              </a:solidFill>
            </a:endParaRPr>
          </a:p>
        </p:txBody>
      </p:sp>
      <p:sp>
        <p:nvSpPr>
          <p:cNvPr id="34" name="Rectângulo 33"/>
          <p:cNvSpPr/>
          <p:nvPr/>
        </p:nvSpPr>
        <p:spPr>
          <a:xfrm>
            <a:off x="2339975" y="908050"/>
            <a:ext cx="3311525" cy="3603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Antes</a:t>
            </a:r>
          </a:p>
        </p:txBody>
      </p:sp>
      <p:sp>
        <p:nvSpPr>
          <p:cNvPr id="14" name="Rectângulo 13"/>
          <p:cNvSpPr/>
          <p:nvPr/>
        </p:nvSpPr>
        <p:spPr>
          <a:xfrm>
            <a:off x="5724525" y="908050"/>
            <a:ext cx="3313113" cy="360363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Depois</a:t>
            </a:r>
          </a:p>
        </p:txBody>
      </p:sp>
      <p:sp>
        <p:nvSpPr>
          <p:cNvPr id="16" name="Rectângulo 15"/>
          <p:cNvSpPr/>
          <p:nvPr/>
        </p:nvSpPr>
        <p:spPr>
          <a:xfrm>
            <a:off x="2339975" y="1341438"/>
            <a:ext cx="3311525" cy="1800225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5724525" y="1341438"/>
            <a:ext cx="3313113" cy="1800225"/>
          </a:xfrm>
          <a:prstGeom prst="rect">
            <a:avLst/>
          </a:prstGeom>
          <a:noFill/>
          <a:ln w="12700">
            <a:solidFill>
              <a:srgbClr val="0033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90512" lvl="1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b="1" u="sng" dirty="0">
                <a:solidFill>
                  <a:srgbClr val="0033CC"/>
                </a:solidFill>
              </a:rPr>
              <a:t>NOVIDADE:</a:t>
            </a:r>
            <a:r>
              <a:rPr lang="pt-PT" sz="1500" dirty="0">
                <a:solidFill>
                  <a:srgbClr val="0033CC"/>
                </a:solidFill>
              </a:rPr>
              <a:t> </a:t>
            </a:r>
            <a:r>
              <a:rPr lang="pt-PT" sz="1500" b="1" dirty="0">
                <a:solidFill>
                  <a:srgbClr val="0033CC"/>
                </a:solidFill>
              </a:rPr>
              <a:t>Atrasos reiterados </a:t>
            </a:r>
            <a:r>
              <a:rPr lang="pt-PT" sz="1500" dirty="0">
                <a:solidFill>
                  <a:srgbClr val="0033CC"/>
                </a:solidFill>
              </a:rPr>
              <a:t>no pagamento da renda, </a:t>
            </a:r>
            <a:r>
              <a:rPr lang="pt-PT" sz="1500" b="1" dirty="0">
                <a:solidFill>
                  <a:srgbClr val="0033CC"/>
                </a:solidFill>
              </a:rPr>
              <a:t>superiores a 8 dias, por 4 vezes</a:t>
            </a:r>
            <a:r>
              <a:rPr lang="pt-PT" sz="1500" dirty="0">
                <a:solidFill>
                  <a:srgbClr val="0033CC"/>
                </a:solidFill>
              </a:rPr>
              <a:t>, seguidas ou interpoladas, </a:t>
            </a:r>
            <a:r>
              <a:rPr lang="pt-PT" sz="1500" b="1" dirty="0">
                <a:solidFill>
                  <a:srgbClr val="0033CC"/>
                </a:solidFill>
              </a:rPr>
              <a:t>num período de 1 ano</a:t>
            </a:r>
            <a:r>
              <a:rPr lang="pt-PT" sz="1500" dirty="0">
                <a:solidFill>
                  <a:srgbClr val="0033CC"/>
                </a:solidFill>
              </a:rPr>
              <a:t>, conferem ao senhorio  o direito a pôr fim ao contrato.</a:t>
            </a:r>
          </a:p>
          <a:p>
            <a:pPr marL="630238" lvl="1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PT" sz="1400" dirty="0">
              <a:solidFill>
                <a:srgbClr val="0033CC"/>
              </a:solidFill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2339975" y="3213100"/>
            <a:ext cx="3311525" cy="3405188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5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Denúncia para demolição ou obras profundas (contratos de duração indeterminada):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denúncia é feita em </a:t>
            </a:r>
            <a:r>
              <a:rPr lang="pt-PT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ação judicial</a:t>
            </a: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indemnização é fixada de acordo com despesas e danos suportadas pelo inquilino, não podendo ser inferior a </a:t>
            </a:r>
            <a:r>
              <a:rPr lang="pt-PT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 anos de renda</a:t>
            </a: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falta de acordo quanto </a:t>
            </a: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ao pagamento de indemnização ou </a:t>
            </a: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ao realojamento </a:t>
            </a: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 </a:t>
            </a: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inquilino, há lugar a indemnização, mas não se prevê qualquer prazo para o acordo.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5724525" y="3213100"/>
            <a:ext cx="3313113" cy="3405188"/>
          </a:xfrm>
          <a:prstGeom prst="rect">
            <a:avLst/>
          </a:prstGeom>
          <a:noFill/>
          <a:ln w="12700">
            <a:solidFill>
              <a:srgbClr val="0033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dirty="0">
                <a:solidFill>
                  <a:srgbClr val="0033CC"/>
                </a:solidFill>
              </a:rPr>
              <a:t>Denúncia para </a:t>
            </a:r>
            <a:r>
              <a:rPr lang="pt-PT" sz="1500" b="1" dirty="0">
                <a:solidFill>
                  <a:srgbClr val="0033CC"/>
                </a:solidFill>
              </a:rPr>
              <a:t>demolição ou obras profundas (</a:t>
            </a:r>
            <a:r>
              <a:rPr lang="pt-PT" sz="1500" b="1" dirty="0">
                <a:solidFill>
                  <a:srgbClr val="0033CC"/>
                </a:solidFill>
              </a:rPr>
              <a:t>contratos de duração </a:t>
            </a:r>
            <a:r>
              <a:rPr lang="pt-PT" sz="1500" b="1" dirty="0">
                <a:solidFill>
                  <a:srgbClr val="0033CC"/>
                </a:solidFill>
              </a:rPr>
              <a:t>indeterminada):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dirty="0">
                <a:solidFill>
                  <a:srgbClr val="0033CC"/>
                </a:solidFill>
              </a:rPr>
              <a:t>Denúncia por </a:t>
            </a:r>
            <a:r>
              <a:rPr lang="pt-PT" sz="1500" b="1" dirty="0">
                <a:solidFill>
                  <a:srgbClr val="0033CC"/>
                </a:solidFill>
              </a:rPr>
              <a:t>mera comunicação</a:t>
            </a:r>
            <a:r>
              <a:rPr lang="pt-PT" sz="1500" b="1" dirty="0">
                <a:solidFill>
                  <a:srgbClr val="0033CC"/>
                </a:solidFill>
              </a:rPr>
              <a:t> </a:t>
            </a:r>
            <a:r>
              <a:rPr lang="pt-PT" sz="1500" b="1" dirty="0">
                <a:solidFill>
                  <a:srgbClr val="0033CC"/>
                </a:solidFill>
              </a:rPr>
              <a:t>ao inquilino</a:t>
            </a:r>
            <a:r>
              <a:rPr lang="pt-PT" sz="1500" dirty="0">
                <a:solidFill>
                  <a:srgbClr val="0033CC"/>
                </a:solidFill>
              </a:rPr>
              <a:t>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dirty="0">
                <a:solidFill>
                  <a:srgbClr val="0033CC"/>
                </a:solidFill>
              </a:rPr>
              <a:t>Prazo de </a:t>
            </a:r>
            <a:r>
              <a:rPr lang="pt-PT" sz="1500" b="1" dirty="0">
                <a:solidFill>
                  <a:srgbClr val="0033CC"/>
                </a:solidFill>
              </a:rPr>
              <a:t>30 dias para acordo</a:t>
            </a:r>
            <a:r>
              <a:rPr lang="pt-PT" sz="1500" dirty="0">
                <a:solidFill>
                  <a:srgbClr val="0033CC"/>
                </a:solidFill>
              </a:rPr>
              <a:t>; na falta de acordo, há lugar a </a:t>
            </a:r>
            <a:r>
              <a:rPr lang="pt-PT" sz="1500" dirty="0">
                <a:solidFill>
                  <a:srgbClr val="0033CC"/>
                </a:solidFill>
              </a:rPr>
              <a:t>indemnização, fixada em </a:t>
            </a:r>
            <a:r>
              <a:rPr lang="pt-PT" sz="1500" b="1" dirty="0">
                <a:solidFill>
                  <a:srgbClr val="0033CC"/>
                </a:solidFill>
              </a:rPr>
              <a:t>1 ano de renda</a:t>
            </a:r>
            <a:r>
              <a:rPr lang="pt-PT" sz="1500" dirty="0">
                <a:solidFill>
                  <a:srgbClr val="0033CC"/>
                </a:solidFill>
              </a:rPr>
              <a:t>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b="1" dirty="0">
                <a:solidFill>
                  <a:srgbClr val="0033CC"/>
                </a:solidFill>
              </a:rPr>
              <a:t>A não execução das obras</a:t>
            </a:r>
            <a:r>
              <a:rPr lang="pt-PT" sz="1500" dirty="0">
                <a:solidFill>
                  <a:srgbClr val="0033CC"/>
                </a:solidFill>
              </a:rPr>
              <a:t>, salvo motivo não imputável ao senhorio,  dá lugar ao pagamento por este de uma </a:t>
            </a:r>
            <a:r>
              <a:rPr lang="pt-PT" sz="1500" b="1" dirty="0">
                <a:solidFill>
                  <a:srgbClr val="0033CC"/>
                </a:solidFill>
              </a:rPr>
              <a:t>indemnização correspondente a 10 anos de renda</a:t>
            </a:r>
            <a:r>
              <a:rPr lang="pt-PT" sz="1500" dirty="0">
                <a:solidFill>
                  <a:srgbClr val="0033CC"/>
                </a:solidFill>
              </a:rPr>
              <a:t>.</a:t>
            </a:r>
            <a:endParaRPr lang="pt-PT" sz="1500" dirty="0">
              <a:solidFill>
                <a:srgbClr val="0033CC"/>
              </a:solidFill>
            </a:endParaRPr>
          </a:p>
        </p:txBody>
      </p:sp>
      <p:sp>
        <p:nvSpPr>
          <p:cNvPr id="13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11375" cy="365125"/>
          </a:xfrm>
        </p:spPr>
        <p:txBody>
          <a:bodyPr/>
          <a:lstStyle/>
          <a:p>
            <a:pPr>
              <a:defRPr/>
            </a:pPr>
            <a:fld id="{5E343EC2-BEC3-4011-BCA2-8E23DB30020C}" type="slidenum">
              <a:rPr lang="pt-PT"/>
              <a:pPr>
                <a:defRPr/>
              </a:pPr>
              <a:t>10</a:t>
            </a:fld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115888"/>
            <a:ext cx="4330700" cy="477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7. Principais alterações (</a:t>
            </a:r>
            <a:r>
              <a:rPr lang="pt-PT" sz="2500" b="1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cont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.)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9" name="Rectângulo 28"/>
          <p:cNvSpPr/>
          <p:nvPr/>
        </p:nvSpPr>
        <p:spPr>
          <a:xfrm>
            <a:off x="468313" y="1412875"/>
            <a:ext cx="1727200" cy="4895850"/>
          </a:xfrm>
          <a:prstGeom prst="rect">
            <a:avLst/>
          </a:prstGeom>
          <a:solidFill>
            <a:srgbClr val="336600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solidFill>
                  <a:schemeClr val="bg1"/>
                </a:solidFill>
              </a:rPr>
              <a:t>A.</a:t>
            </a:r>
            <a:endParaRPr lang="pt-PT" sz="16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Alteração </a:t>
            </a:r>
            <a:endParaRPr lang="pt-PT" sz="16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ao regime substantivo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05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1" i="1" u="sng" dirty="0">
                <a:solidFill>
                  <a:schemeClr val="bg1"/>
                </a:solidFill>
              </a:rPr>
              <a:t>Contratos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1" i="1" u="sng" dirty="0">
                <a:solidFill>
                  <a:schemeClr val="bg1"/>
                </a:solidFill>
              </a:rPr>
              <a:t>para </a:t>
            </a:r>
            <a:r>
              <a:rPr lang="pt-PT" sz="1400" b="1" i="1" u="sng" dirty="0">
                <a:solidFill>
                  <a:schemeClr val="bg1"/>
                </a:solidFill>
              </a:rPr>
              <a:t> fins não</a:t>
            </a:r>
            <a:endParaRPr lang="pt-PT" sz="1400" b="1" i="1" u="sng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1" i="1" u="sng" dirty="0">
                <a:solidFill>
                  <a:schemeClr val="bg1"/>
                </a:solidFill>
              </a:rPr>
              <a:t>habitacionais</a:t>
            </a:r>
            <a:endParaRPr lang="pt-PT" sz="1400" b="1" i="1" u="sng" dirty="0">
              <a:solidFill>
                <a:schemeClr val="bg1"/>
              </a:solidFill>
            </a:endParaRPr>
          </a:p>
        </p:txBody>
      </p:sp>
      <p:sp>
        <p:nvSpPr>
          <p:cNvPr id="34" name="Rectângulo 33"/>
          <p:cNvSpPr/>
          <p:nvPr/>
        </p:nvSpPr>
        <p:spPr>
          <a:xfrm>
            <a:off x="2339975" y="908050"/>
            <a:ext cx="3311525" cy="3603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Antes</a:t>
            </a:r>
          </a:p>
        </p:txBody>
      </p:sp>
      <p:sp>
        <p:nvSpPr>
          <p:cNvPr id="14" name="Rectângulo 13"/>
          <p:cNvSpPr/>
          <p:nvPr/>
        </p:nvSpPr>
        <p:spPr>
          <a:xfrm>
            <a:off x="5724525" y="908050"/>
            <a:ext cx="3313113" cy="360363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Depois</a:t>
            </a:r>
          </a:p>
        </p:txBody>
      </p:sp>
      <p:sp>
        <p:nvSpPr>
          <p:cNvPr id="16" name="Rectângulo 15"/>
          <p:cNvSpPr/>
          <p:nvPr/>
        </p:nvSpPr>
        <p:spPr>
          <a:xfrm>
            <a:off x="2339975" y="1412875"/>
            <a:ext cx="3311525" cy="4895850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Duração: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 </a:t>
            </a: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partes podem livremente 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estabelecer regras quanto à duração do contrato, mas </a:t>
            </a: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as partes nada estipularem, considera-se celebrado por 10 anos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5724525" y="1412875"/>
            <a:ext cx="3313113" cy="4886325"/>
          </a:xfrm>
          <a:prstGeom prst="rect">
            <a:avLst/>
          </a:prstGeom>
          <a:noFill/>
          <a:ln w="12700">
            <a:solidFill>
              <a:srgbClr val="0033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rgbClr val="0033CC"/>
                </a:solidFill>
              </a:rPr>
              <a:t>Duração:</a:t>
            </a:r>
          </a:p>
          <a:p>
            <a:pPr marL="290512" lvl="1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rgbClr val="0033CC"/>
                </a:solidFill>
              </a:rPr>
              <a:t>Mantém-se a </a:t>
            </a:r>
            <a:r>
              <a:rPr lang="pt-PT" sz="1600" b="1" dirty="0">
                <a:solidFill>
                  <a:srgbClr val="0033CC"/>
                </a:solidFill>
              </a:rPr>
              <a:t>liberdade das partes </a:t>
            </a:r>
            <a:r>
              <a:rPr lang="pt-PT" sz="1600" dirty="0">
                <a:solidFill>
                  <a:srgbClr val="0033CC"/>
                </a:solidFill>
              </a:rPr>
              <a:t>na determinação da duração do contrato, mas </a:t>
            </a:r>
            <a:r>
              <a:rPr lang="pt-PT" sz="1600" b="1" dirty="0">
                <a:solidFill>
                  <a:srgbClr val="0033CC"/>
                </a:solidFill>
              </a:rPr>
              <a:t>se </a:t>
            </a:r>
            <a:r>
              <a:rPr lang="pt-PT" sz="1600" b="1" dirty="0">
                <a:solidFill>
                  <a:srgbClr val="0033CC"/>
                </a:solidFill>
              </a:rPr>
              <a:t>nada estipularem</a:t>
            </a:r>
            <a:r>
              <a:rPr lang="pt-PT" sz="1600" dirty="0">
                <a:solidFill>
                  <a:srgbClr val="0033CC"/>
                </a:solidFill>
              </a:rPr>
              <a:t>,</a:t>
            </a:r>
            <a:r>
              <a:rPr lang="pt-PT" sz="1600" b="1" dirty="0">
                <a:solidFill>
                  <a:srgbClr val="0033CC"/>
                </a:solidFill>
              </a:rPr>
              <a:t> considera-se celebrado por 5 anos</a:t>
            </a:r>
          </a:p>
          <a:p>
            <a:pPr marL="290512" lvl="1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rgbClr val="0033CC"/>
              </a:solidFill>
            </a:endParaRPr>
          </a:p>
          <a:p>
            <a:pPr marL="630238" lvl="1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PT" sz="1400" dirty="0">
              <a:solidFill>
                <a:srgbClr val="0033CC"/>
              </a:solidFill>
            </a:endParaRPr>
          </a:p>
        </p:txBody>
      </p:sp>
      <p:sp>
        <p:nvSpPr>
          <p:cNvPr id="15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E8A884-D934-4D0C-9412-DBE30590C8F3}" type="slidenum">
              <a:rPr lang="pt-PT"/>
              <a:pPr>
                <a:defRPr/>
              </a:pPr>
              <a:t>11</a:t>
            </a:fld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115888"/>
            <a:ext cx="4330700" cy="477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7. Principais alterações (</a:t>
            </a:r>
            <a:r>
              <a:rPr lang="pt-PT" sz="2500" b="1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cont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.)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4" name="Rectângulo 33"/>
          <p:cNvSpPr/>
          <p:nvPr/>
        </p:nvSpPr>
        <p:spPr>
          <a:xfrm>
            <a:off x="2339975" y="908050"/>
            <a:ext cx="3311525" cy="3603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Antes</a:t>
            </a:r>
          </a:p>
        </p:txBody>
      </p:sp>
      <p:sp>
        <p:nvSpPr>
          <p:cNvPr id="14" name="Rectângulo 13"/>
          <p:cNvSpPr/>
          <p:nvPr/>
        </p:nvSpPr>
        <p:spPr>
          <a:xfrm>
            <a:off x="5724525" y="908050"/>
            <a:ext cx="3313113" cy="360363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Depois</a:t>
            </a:r>
          </a:p>
        </p:txBody>
      </p:sp>
      <p:sp>
        <p:nvSpPr>
          <p:cNvPr id="11" name="Rectângulo 10"/>
          <p:cNvSpPr/>
          <p:nvPr/>
        </p:nvSpPr>
        <p:spPr>
          <a:xfrm>
            <a:off x="2339975" y="1490663"/>
            <a:ext cx="3311525" cy="4818062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Regime de transição e atualização de rendas: </a:t>
            </a: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Contratos anteriores a 1990 celebrados por duração indeterminada não podem ser cessados por livre vontade do senhorio (“</a:t>
            </a:r>
            <a:r>
              <a:rPr lang="pt-PT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contratos para a vida”)</a:t>
            </a: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6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senhorio </a:t>
            </a: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só pode promover a atualização  da renda se o imóvel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t-PT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(i)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estiver avaliado fiscalmente há menos de 3 anos; e </a:t>
            </a:r>
            <a:r>
              <a:rPr lang="pt-PT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pt-PT" sz="16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ii</a:t>
            </a:r>
            <a:r>
              <a:rPr lang="pt-PT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estiver em estado pelo menos médio de 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conservação.</a:t>
            </a: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Atualização 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faseada 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(2/5/10 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anos) até 4% do valor 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 habitação.</a:t>
            </a:r>
            <a:endParaRPr lang="pt-P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5746750" y="1495425"/>
            <a:ext cx="3313113" cy="4813300"/>
          </a:xfrm>
          <a:prstGeom prst="rect">
            <a:avLst/>
          </a:prstGeom>
          <a:noFill/>
          <a:ln w="12700">
            <a:solidFill>
              <a:srgbClr val="0033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rgbClr val="0033CC"/>
                </a:solidFill>
              </a:rPr>
              <a:t>Regime de transição e </a:t>
            </a:r>
            <a:r>
              <a:rPr lang="pt-PT" sz="1600" b="1" dirty="0">
                <a:solidFill>
                  <a:srgbClr val="0033CC"/>
                </a:solidFill>
              </a:rPr>
              <a:t>atualização </a:t>
            </a:r>
            <a:r>
              <a:rPr lang="pt-PT" sz="1600" b="1" dirty="0">
                <a:solidFill>
                  <a:srgbClr val="0033CC"/>
                </a:solidFill>
              </a:rPr>
              <a:t>de rendas</a:t>
            </a:r>
            <a:r>
              <a:rPr lang="pt-PT" sz="1600" b="1" dirty="0">
                <a:solidFill>
                  <a:srgbClr val="0033CC"/>
                </a:solidFill>
              </a:rPr>
              <a:t>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>
              <a:solidFill>
                <a:srgbClr val="0033CC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dirty="0">
                <a:solidFill>
                  <a:srgbClr val="0033CC"/>
                </a:solidFill>
              </a:rPr>
              <a:t>- Não </a:t>
            </a:r>
            <a:r>
              <a:rPr lang="pt-PT" sz="1600" dirty="0">
                <a:solidFill>
                  <a:srgbClr val="0033CC"/>
                </a:solidFill>
              </a:rPr>
              <a:t>há livre denúncia pelo senhorio.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dirty="0">
              <a:solidFill>
                <a:srgbClr val="0033CC"/>
              </a:solidFill>
            </a:endParaRPr>
          </a:p>
          <a:p>
            <a:pPr marL="177800" lvl="2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b="1" dirty="0">
                <a:solidFill>
                  <a:srgbClr val="0033CC"/>
                </a:solidFill>
              </a:rPr>
              <a:t>Mecanismo </a:t>
            </a:r>
            <a:r>
              <a:rPr lang="pt-PT" sz="1600" b="1" dirty="0">
                <a:solidFill>
                  <a:srgbClr val="0033CC"/>
                </a:solidFill>
              </a:rPr>
              <a:t>de negociação da </a:t>
            </a:r>
            <a:r>
              <a:rPr lang="pt-PT" sz="1600" b="1" dirty="0">
                <a:solidFill>
                  <a:srgbClr val="0033CC"/>
                </a:solidFill>
              </a:rPr>
              <a:t>renda,</a:t>
            </a:r>
            <a:r>
              <a:rPr lang="pt-PT" sz="1600" dirty="0">
                <a:solidFill>
                  <a:srgbClr val="0033CC"/>
                </a:solidFill>
              </a:rPr>
              <a:t> </a:t>
            </a:r>
            <a:r>
              <a:rPr lang="pt-PT" sz="1600" dirty="0">
                <a:solidFill>
                  <a:srgbClr val="0033CC"/>
                </a:solidFill>
              </a:rPr>
              <a:t>que </a:t>
            </a:r>
            <a:r>
              <a:rPr lang="pt-PT" sz="1600" dirty="0">
                <a:solidFill>
                  <a:srgbClr val="0033CC"/>
                </a:solidFill>
              </a:rPr>
              <a:t>privilegia o diálogo. </a:t>
            </a:r>
            <a:r>
              <a:rPr lang="pt-PT" sz="1600" b="1" dirty="0">
                <a:solidFill>
                  <a:srgbClr val="0033CC"/>
                </a:solidFill>
              </a:rPr>
              <a:t>Duas exceções:</a:t>
            </a:r>
            <a:endParaRPr lang="pt-PT" sz="1600" b="1" dirty="0">
              <a:solidFill>
                <a:srgbClr val="0033CC"/>
              </a:solidFill>
            </a:endParaRPr>
          </a:p>
          <a:p>
            <a:pPr marL="438150" lvl="1" indent="-1714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b="1" dirty="0">
                <a:solidFill>
                  <a:srgbClr val="0033CC"/>
                </a:solidFill>
              </a:rPr>
              <a:t>Carência económica </a:t>
            </a:r>
            <a:endParaRPr lang="pt-PT" sz="1600" b="1" dirty="0">
              <a:solidFill>
                <a:srgbClr val="0033CC"/>
              </a:solidFill>
            </a:endParaRPr>
          </a:p>
          <a:p>
            <a:pPr marL="438150" lvl="1" indent="-1714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b="1" dirty="0">
                <a:solidFill>
                  <a:srgbClr val="0033CC"/>
                </a:solidFill>
              </a:rPr>
              <a:t>Idade ≥ a </a:t>
            </a:r>
            <a:r>
              <a:rPr lang="pt-PT" sz="1600" b="1" dirty="0">
                <a:solidFill>
                  <a:srgbClr val="0033CC"/>
                </a:solidFill>
              </a:rPr>
              <a:t>65 anos ou deficiência com grau de incapacidade </a:t>
            </a:r>
            <a:r>
              <a:rPr lang="pt-PT" sz="1600" b="1" dirty="0">
                <a:solidFill>
                  <a:srgbClr val="0033CC"/>
                </a:solidFill>
              </a:rPr>
              <a:t>&gt; a </a:t>
            </a:r>
            <a:r>
              <a:rPr lang="pt-PT" sz="1600" b="1" dirty="0">
                <a:solidFill>
                  <a:srgbClr val="0033CC"/>
                </a:solidFill>
              </a:rPr>
              <a:t>60</a:t>
            </a:r>
            <a:r>
              <a:rPr lang="pt-PT" sz="1600" b="1" dirty="0">
                <a:solidFill>
                  <a:srgbClr val="0033CC"/>
                </a:solidFill>
              </a:rPr>
              <a:t>%</a:t>
            </a:r>
            <a:endParaRPr lang="pt-PT" sz="1600" dirty="0">
              <a:solidFill>
                <a:srgbClr val="0033CC"/>
              </a:solidFill>
            </a:endParaRPr>
          </a:p>
        </p:txBody>
      </p:sp>
      <p:sp>
        <p:nvSpPr>
          <p:cNvPr id="13" name="Rectângulo 12"/>
          <p:cNvSpPr/>
          <p:nvPr/>
        </p:nvSpPr>
        <p:spPr>
          <a:xfrm>
            <a:off x="468313" y="1471613"/>
            <a:ext cx="1727200" cy="4837112"/>
          </a:xfrm>
          <a:prstGeom prst="rect">
            <a:avLst/>
          </a:prstGeom>
          <a:solidFill>
            <a:srgbClr val="009900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B.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Revisão </a:t>
            </a:r>
            <a:r>
              <a:rPr lang="pt-PT" sz="1600" b="1" dirty="0">
                <a:solidFill>
                  <a:schemeClr val="bg1"/>
                </a:solidFill>
              </a:rPr>
              <a:t>do sistema de transição dos contratos antigos para o novo </a:t>
            </a:r>
            <a:r>
              <a:rPr lang="pt-PT" sz="1600" b="1" dirty="0">
                <a:solidFill>
                  <a:schemeClr val="bg1"/>
                </a:solidFill>
              </a:rPr>
              <a:t>regime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1" i="1" u="sng" dirty="0">
                <a:solidFill>
                  <a:schemeClr val="bg1"/>
                </a:solidFill>
              </a:rPr>
              <a:t>Contratos para fins habitacionais </a:t>
            </a:r>
            <a:r>
              <a:rPr lang="pt-PT" sz="1400" i="1" dirty="0">
                <a:solidFill>
                  <a:schemeClr val="bg1"/>
                </a:solidFill>
              </a:rPr>
              <a:t>celebrados antes da vigência do RAU</a:t>
            </a:r>
            <a:endParaRPr lang="pt-PT" sz="1400" i="1" dirty="0">
              <a:solidFill>
                <a:schemeClr val="bg1"/>
              </a:solidFill>
            </a:endParaRPr>
          </a:p>
        </p:txBody>
      </p:sp>
      <p:sp>
        <p:nvSpPr>
          <p:cNvPr id="15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A10CC-15AB-4535-BE7E-85E0937CD616}" type="slidenum">
              <a:rPr lang="pt-PT"/>
              <a:pPr>
                <a:defRPr/>
              </a:pPr>
              <a:t>12</a:t>
            </a:fld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115888"/>
            <a:ext cx="4330700" cy="8620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7. 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Principais alterações (</a:t>
            </a:r>
            <a:r>
              <a:rPr lang="pt-PT" sz="2500" b="1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cont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1004B-7CC4-4410-8699-D82FEEFD9D8D}" type="slidenum">
              <a:rPr lang="pt-PT"/>
              <a:pPr>
                <a:defRPr/>
              </a:pPr>
              <a:t>13</a:t>
            </a:fld>
            <a:endParaRPr lang="pt-PT" dirty="0"/>
          </a:p>
        </p:txBody>
      </p:sp>
      <p:sp>
        <p:nvSpPr>
          <p:cNvPr id="2" name="Rectângulo 1"/>
          <p:cNvSpPr/>
          <p:nvPr/>
        </p:nvSpPr>
        <p:spPr>
          <a:xfrm>
            <a:off x="468313" y="765175"/>
            <a:ext cx="8424862" cy="46831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/>
              <a:t>Mecanismo de negociação da renda</a:t>
            </a:r>
            <a:endParaRPr lang="pt-PT" sz="2000" b="1" dirty="0"/>
          </a:p>
        </p:txBody>
      </p:sp>
      <p:sp>
        <p:nvSpPr>
          <p:cNvPr id="5" name="Rectângulo 4"/>
          <p:cNvSpPr/>
          <p:nvPr/>
        </p:nvSpPr>
        <p:spPr>
          <a:xfrm>
            <a:off x="444500" y="2951163"/>
            <a:ext cx="2303463" cy="2089150"/>
          </a:xfrm>
          <a:prstGeom prst="rect">
            <a:avLst/>
          </a:prstGeom>
          <a:solidFill>
            <a:srgbClr val="339966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700" b="1" dirty="0"/>
              <a:t>Senhorio propõe:</a:t>
            </a:r>
          </a:p>
          <a:p>
            <a:pPr marL="95250" indent="-952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700" b="1" dirty="0"/>
              <a:t>A</a:t>
            </a:r>
            <a:r>
              <a:rPr lang="pt-PT" sz="1700" b="1" dirty="0"/>
              <a:t>tualização de renda;</a:t>
            </a:r>
          </a:p>
          <a:p>
            <a:pPr marL="95250" indent="-952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700" b="1" dirty="0"/>
              <a:t>Tipo de contrato:  prazo certo / duração indeterminada</a:t>
            </a:r>
          </a:p>
          <a:p>
            <a:pPr marL="95250" indent="-952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700" b="1" dirty="0"/>
              <a:t>Duração do contrato.</a:t>
            </a:r>
          </a:p>
        </p:txBody>
      </p:sp>
      <p:sp>
        <p:nvSpPr>
          <p:cNvPr id="16" name="Rectângulo 15"/>
          <p:cNvSpPr/>
          <p:nvPr/>
        </p:nvSpPr>
        <p:spPr>
          <a:xfrm>
            <a:off x="3082925" y="1790700"/>
            <a:ext cx="1849438" cy="431800"/>
          </a:xfrm>
          <a:prstGeom prst="rect">
            <a:avLst/>
          </a:prstGeom>
          <a:solidFill>
            <a:srgbClr val="006666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Aceita</a:t>
            </a:r>
          </a:p>
        </p:txBody>
      </p:sp>
      <p:sp>
        <p:nvSpPr>
          <p:cNvPr id="17" name="Rectângulo 16"/>
          <p:cNvSpPr/>
          <p:nvPr/>
        </p:nvSpPr>
        <p:spPr>
          <a:xfrm>
            <a:off x="3094038" y="2328863"/>
            <a:ext cx="1825625" cy="1244600"/>
          </a:xfrm>
          <a:prstGeom prst="rect">
            <a:avLst/>
          </a:prstGeom>
          <a:solidFill>
            <a:srgbClr val="006666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Contrapõe com nova renda, tipo e duração</a:t>
            </a:r>
          </a:p>
        </p:txBody>
      </p:sp>
      <p:sp>
        <p:nvSpPr>
          <p:cNvPr id="18" name="Rectângulo 17"/>
          <p:cNvSpPr/>
          <p:nvPr/>
        </p:nvSpPr>
        <p:spPr>
          <a:xfrm>
            <a:off x="3106738" y="3667125"/>
            <a:ext cx="1825625" cy="431800"/>
          </a:xfrm>
          <a:prstGeom prst="rect">
            <a:avLst/>
          </a:prstGeom>
          <a:solidFill>
            <a:srgbClr val="006666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Denuncia</a:t>
            </a:r>
            <a:r>
              <a:rPr lang="pt-PT" sz="1400" dirty="0"/>
              <a:t> </a:t>
            </a:r>
            <a:r>
              <a:rPr lang="pt-PT" sz="1600" b="1" dirty="0"/>
              <a:t>o</a:t>
            </a:r>
            <a:r>
              <a:rPr lang="pt-PT" sz="1400" dirty="0"/>
              <a:t> </a:t>
            </a:r>
            <a:r>
              <a:rPr lang="pt-PT" sz="1600" b="1" dirty="0"/>
              <a:t>contrato</a:t>
            </a:r>
          </a:p>
        </p:txBody>
      </p:sp>
      <p:sp>
        <p:nvSpPr>
          <p:cNvPr id="19" name="Rectângulo 18"/>
          <p:cNvSpPr/>
          <p:nvPr/>
        </p:nvSpPr>
        <p:spPr>
          <a:xfrm>
            <a:off x="3094038" y="4208463"/>
            <a:ext cx="1825625" cy="1589087"/>
          </a:xfrm>
          <a:prstGeom prst="rect">
            <a:avLst/>
          </a:prstGeom>
          <a:solidFill>
            <a:srgbClr val="006666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Invoca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carência  económica</a:t>
            </a:r>
          </a:p>
        </p:txBody>
      </p:sp>
      <p:sp>
        <p:nvSpPr>
          <p:cNvPr id="20" name="Rectângulo 19"/>
          <p:cNvSpPr/>
          <p:nvPr/>
        </p:nvSpPr>
        <p:spPr>
          <a:xfrm>
            <a:off x="3106738" y="5913438"/>
            <a:ext cx="1825625" cy="801687"/>
          </a:xfrm>
          <a:prstGeom prst="rect">
            <a:avLst/>
          </a:prstGeom>
          <a:solidFill>
            <a:srgbClr val="006666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dirty="0"/>
              <a:t>Invoca ≥65 anos ou deficiência  grau de incapacidade &gt; 60%</a:t>
            </a:r>
          </a:p>
        </p:txBody>
      </p:sp>
      <p:cxnSp>
        <p:nvCxnSpPr>
          <p:cNvPr id="7" name="Conexão em ângulos rectos 6"/>
          <p:cNvCxnSpPr>
            <a:stCxn id="5" idx="3"/>
            <a:endCxn id="16" idx="1"/>
          </p:cNvCxnSpPr>
          <p:nvPr/>
        </p:nvCxnSpPr>
        <p:spPr>
          <a:xfrm flipV="1">
            <a:off x="2747963" y="2006600"/>
            <a:ext cx="334962" cy="1989138"/>
          </a:xfrm>
          <a:prstGeom prst="bentConnector3">
            <a:avLst>
              <a:gd name="adj1" fmla="val 50000"/>
            </a:avLst>
          </a:prstGeom>
          <a:ln w="1905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xão em ângulos rectos 8"/>
          <p:cNvCxnSpPr>
            <a:stCxn id="5" idx="3"/>
            <a:endCxn id="17" idx="1"/>
          </p:cNvCxnSpPr>
          <p:nvPr/>
        </p:nvCxnSpPr>
        <p:spPr>
          <a:xfrm flipV="1">
            <a:off x="2747963" y="2951163"/>
            <a:ext cx="346075" cy="1044575"/>
          </a:xfrm>
          <a:prstGeom prst="bentConnector3">
            <a:avLst>
              <a:gd name="adj1" fmla="val 50000"/>
            </a:avLst>
          </a:prstGeom>
          <a:ln w="1905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xão em ângulos rectos 10"/>
          <p:cNvCxnSpPr>
            <a:stCxn id="5" idx="3"/>
            <a:endCxn id="18" idx="1"/>
          </p:cNvCxnSpPr>
          <p:nvPr/>
        </p:nvCxnSpPr>
        <p:spPr>
          <a:xfrm flipV="1">
            <a:off x="2747963" y="3883025"/>
            <a:ext cx="358775" cy="112713"/>
          </a:xfrm>
          <a:prstGeom prst="bentConnector3">
            <a:avLst/>
          </a:prstGeom>
          <a:ln w="1905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em ângulos rectos 12"/>
          <p:cNvCxnSpPr>
            <a:stCxn id="5" idx="3"/>
            <a:endCxn id="19" idx="1"/>
          </p:cNvCxnSpPr>
          <p:nvPr/>
        </p:nvCxnSpPr>
        <p:spPr>
          <a:xfrm>
            <a:off x="2747963" y="3995738"/>
            <a:ext cx="346075" cy="1008062"/>
          </a:xfrm>
          <a:prstGeom prst="bentConnector3">
            <a:avLst>
              <a:gd name="adj1" fmla="val 50000"/>
            </a:avLst>
          </a:prstGeom>
          <a:ln w="1905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xão em ângulos rectos 20"/>
          <p:cNvCxnSpPr>
            <a:stCxn id="5" idx="3"/>
            <a:endCxn id="20" idx="1"/>
          </p:cNvCxnSpPr>
          <p:nvPr/>
        </p:nvCxnSpPr>
        <p:spPr>
          <a:xfrm>
            <a:off x="2747963" y="3995738"/>
            <a:ext cx="358775" cy="2319337"/>
          </a:xfrm>
          <a:prstGeom prst="bentConnector3">
            <a:avLst>
              <a:gd name="adj1" fmla="val 50000"/>
            </a:avLst>
          </a:prstGeom>
          <a:ln w="1905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riângulo isósceles 22"/>
          <p:cNvSpPr/>
          <p:nvPr/>
        </p:nvSpPr>
        <p:spPr>
          <a:xfrm rot="5400000">
            <a:off x="4840288" y="1962150"/>
            <a:ext cx="468312" cy="90488"/>
          </a:xfrm>
          <a:prstGeom prst="triangle">
            <a:avLst>
              <a:gd name="adj" fmla="val 50621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/>
          </a:p>
        </p:txBody>
      </p:sp>
      <p:sp>
        <p:nvSpPr>
          <p:cNvPr id="24" name="CaixaDeTexto 23"/>
          <p:cNvSpPr txBox="1"/>
          <p:nvPr/>
        </p:nvSpPr>
        <p:spPr>
          <a:xfrm>
            <a:off x="468313" y="1412875"/>
            <a:ext cx="2303462" cy="307975"/>
          </a:xfrm>
          <a:prstGeom prst="rect">
            <a:avLst/>
          </a:pr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PT"/>
            </a:defPPr>
            <a:lvl1pPr>
              <a:defRPr sz="14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dirty="0"/>
              <a:t>Senhorio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3059113" y="1412875"/>
            <a:ext cx="1873250" cy="307975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PT"/>
            </a:defPPr>
            <a:lvl1pPr algn="ctr">
              <a:defRPr sz="14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1" dirty="0"/>
              <a:t>I</a:t>
            </a:r>
            <a:r>
              <a:rPr lang="pt-PT" sz="1800" b="1" dirty="0" smtClean="0"/>
              <a:t>nquilino</a:t>
            </a:r>
            <a:endParaRPr lang="pt-PT" sz="1800" b="1" dirty="0"/>
          </a:p>
        </p:txBody>
      </p:sp>
      <p:sp>
        <p:nvSpPr>
          <p:cNvPr id="40" name="Rectângulo 39"/>
          <p:cNvSpPr/>
          <p:nvPr/>
        </p:nvSpPr>
        <p:spPr>
          <a:xfrm>
            <a:off x="5148263" y="1790700"/>
            <a:ext cx="3671887" cy="431800"/>
          </a:xfrm>
          <a:prstGeom prst="rect">
            <a:avLst/>
          </a:prstGeom>
          <a:noFill/>
          <a:ln w="19050">
            <a:solidFill>
              <a:srgbClr val="0033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300" b="1" dirty="0">
                <a:solidFill>
                  <a:srgbClr val="003399"/>
                </a:solidFill>
              </a:rPr>
              <a:t>Renda é atualizada; contrato com prazo certo de 5 anos (salvo outro acordo).</a:t>
            </a:r>
          </a:p>
        </p:txBody>
      </p:sp>
      <p:sp>
        <p:nvSpPr>
          <p:cNvPr id="41" name="Rectângulo 40"/>
          <p:cNvSpPr/>
          <p:nvPr/>
        </p:nvSpPr>
        <p:spPr>
          <a:xfrm>
            <a:off x="5148263" y="2328863"/>
            <a:ext cx="3671887" cy="1244600"/>
          </a:xfrm>
          <a:prstGeom prst="rect">
            <a:avLst/>
          </a:prstGeom>
          <a:noFill/>
          <a:ln w="19050">
            <a:solidFill>
              <a:srgbClr val="0033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PT" sz="1200" dirty="0">
              <a:solidFill>
                <a:srgbClr val="003399"/>
              </a:solidFill>
            </a:endParaRPr>
          </a:p>
          <a:p>
            <a:pPr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PT" sz="1200" dirty="0">
              <a:solidFill>
                <a:srgbClr val="003399"/>
              </a:solidFill>
            </a:endParaRPr>
          </a:p>
          <a:p>
            <a:pPr marL="171450" indent="-171450"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300" dirty="0">
              <a:solidFill>
                <a:srgbClr val="003399"/>
              </a:solidFill>
            </a:endParaRPr>
          </a:p>
          <a:p>
            <a:pPr marL="171450" indent="-171450"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300" b="1" dirty="0">
                <a:solidFill>
                  <a:srgbClr val="003399"/>
                </a:solidFill>
              </a:rPr>
              <a:t>Senhorio </a:t>
            </a:r>
            <a:r>
              <a:rPr lang="pt-PT" sz="1300" b="1" dirty="0">
                <a:solidFill>
                  <a:srgbClr val="003399"/>
                </a:solidFill>
              </a:rPr>
              <a:t>aceita. Renda é atualizada; contrato com prazo certo de 5 anos (salvo </a:t>
            </a:r>
            <a:r>
              <a:rPr lang="pt-PT" sz="1300" b="1" dirty="0">
                <a:solidFill>
                  <a:srgbClr val="003399"/>
                </a:solidFill>
              </a:rPr>
              <a:t>outro acordo).</a:t>
            </a:r>
          </a:p>
          <a:p>
            <a:pPr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PT" sz="1300" b="1" dirty="0">
              <a:solidFill>
                <a:srgbClr val="003399"/>
              </a:solidFill>
            </a:endParaRPr>
          </a:p>
          <a:p>
            <a:pPr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300" b="1" dirty="0">
                <a:solidFill>
                  <a:srgbClr val="003399"/>
                </a:solidFill>
              </a:rPr>
              <a:t>-    Senhorio não aceita.  Pode:</a:t>
            </a:r>
          </a:p>
          <a:p>
            <a:pPr marL="457200" lvl="2"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SzPct val="75000"/>
              <a:buFont typeface="Wingdings" pitchFamily="2" charset="2"/>
              <a:buChar char="§"/>
              <a:defRPr/>
            </a:pPr>
            <a:r>
              <a:rPr lang="pt-PT" sz="1300" b="1" dirty="0">
                <a:solidFill>
                  <a:srgbClr val="003399"/>
                </a:solidFill>
              </a:rPr>
              <a:t> Denunciar o contrato, com indemnização de 5 anos de renda (valor médio das 2 propostas);</a:t>
            </a:r>
          </a:p>
          <a:p>
            <a:pPr marL="457200" lvl="2"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SzPct val="75000"/>
              <a:buFont typeface="Wingdings" pitchFamily="2" charset="2"/>
              <a:buChar char="§"/>
              <a:defRPr/>
            </a:pPr>
            <a:r>
              <a:rPr lang="pt-PT" sz="1300" b="1" dirty="0">
                <a:solidFill>
                  <a:srgbClr val="003399"/>
                </a:solidFill>
              </a:rPr>
              <a:t> Atualizar renda (1/15 valor da habitação); </a:t>
            </a:r>
            <a:r>
              <a:rPr lang="pt-PT" sz="1300" b="1" dirty="0">
                <a:solidFill>
                  <a:srgbClr val="003399"/>
                </a:solidFill>
              </a:rPr>
              <a:t>contrato com prazo certo de 5 </a:t>
            </a:r>
            <a:r>
              <a:rPr lang="pt-PT" sz="1300" b="1" dirty="0">
                <a:solidFill>
                  <a:srgbClr val="003399"/>
                </a:solidFill>
              </a:rPr>
              <a:t>anos.</a:t>
            </a:r>
          </a:p>
          <a:p>
            <a:pPr marL="285750" indent="-285750"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300" dirty="0">
              <a:solidFill>
                <a:srgbClr val="003399"/>
              </a:solidFill>
            </a:endParaRPr>
          </a:p>
          <a:p>
            <a:pPr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PT" sz="1300" dirty="0">
              <a:solidFill>
                <a:srgbClr val="003399"/>
              </a:solidFill>
            </a:endParaRPr>
          </a:p>
        </p:txBody>
      </p:sp>
      <p:sp>
        <p:nvSpPr>
          <p:cNvPr id="42" name="Rectângulo 41"/>
          <p:cNvSpPr/>
          <p:nvPr/>
        </p:nvSpPr>
        <p:spPr>
          <a:xfrm>
            <a:off x="5148263" y="3667125"/>
            <a:ext cx="3671887" cy="431800"/>
          </a:xfrm>
          <a:prstGeom prst="rect">
            <a:avLst/>
          </a:prstGeom>
          <a:noFill/>
          <a:ln w="19050">
            <a:solidFill>
              <a:srgbClr val="0033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300" b="1" dirty="0">
                <a:solidFill>
                  <a:srgbClr val="003399"/>
                </a:solidFill>
              </a:rPr>
              <a:t>I</a:t>
            </a:r>
            <a:r>
              <a:rPr lang="pt-PT" sz="1300" b="1" dirty="0">
                <a:solidFill>
                  <a:srgbClr val="003399"/>
                </a:solidFill>
              </a:rPr>
              <a:t>nquilino tem 3 meses (2+1) para desocupar a habitação; não há atualização da renda.</a:t>
            </a:r>
          </a:p>
        </p:txBody>
      </p:sp>
      <p:sp>
        <p:nvSpPr>
          <p:cNvPr id="43" name="Rectângulo 42"/>
          <p:cNvSpPr/>
          <p:nvPr/>
        </p:nvSpPr>
        <p:spPr>
          <a:xfrm>
            <a:off x="5148263" y="4216400"/>
            <a:ext cx="3671887" cy="1697038"/>
          </a:xfrm>
          <a:prstGeom prst="rect">
            <a:avLst/>
          </a:prstGeom>
          <a:noFill/>
          <a:ln w="19050">
            <a:solidFill>
              <a:srgbClr val="0033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300" b="1" dirty="0">
                <a:solidFill>
                  <a:srgbClr val="003399"/>
                </a:solidFill>
              </a:rPr>
              <a:t>Período transitório de 5 anos, com aumento de renda limitado, de acordo com taxa de esforço referente ao rendimento do agregado familiar, com </a:t>
            </a:r>
            <a:r>
              <a:rPr lang="pt-PT" sz="1300" b="1" dirty="0">
                <a:solidFill>
                  <a:srgbClr val="003399"/>
                </a:solidFill>
              </a:rPr>
              <a:t>tecto de 1/15 do valor da habitação</a:t>
            </a:r>
            <a:r>
              <a:rPr lang="pt-PT" sz="1300" b="1" dirty="0">
                <a:solidFill>
                  <a:srgbClr val="003399"/>
                </a:solidFill>
              </a:rPr>
              <a:t>:</a:t>
            </a:r>
          </a:p>
          <a:p>
            <a:pPr marL="285750" indent="-285750"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300" b="1" dirty="0">
                <a:solidFill>
                  <a:srgbClr val="003399"/>
                </a:solidFill>
              </a:rPr>
              <a:t>10% - rendimento &lt;a € 500</a:t>
            </a:r>
          </a:p>
          <a:p>
            <a:pPr marL="285750" indent="-285750"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300" b="1" dirty="0">
                <a:solidFill>
                  <a:srgbClr val="003399"/>
                </a:solidFill>
              </a:rPr>
              <a:t>17% - rendimento ≥ a € 500 e &lt; a € 1500</a:t>
            </a:r>
          </a:p>
          <a:p>
            <a:pPr marL="285750" indent="-285750"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300" b="1" dirty="0">
                <a:solidFill>
                  <a:srgbClr val="003399"/>
                </a:solidFill>
              </a:rPr>
              <a:t>25% - rendimento igual ou superior a € 1500.</a:t>
            </a:r>
          </a:p>
          <a:p>
            <a:pPr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PT" sz="1300" b="1" dirty="0">
              <a:solidFill>
                <a:srgbClr val="003399"/>
              </a:solidFill>
            </a:endParaRPr>
          </a:p>
          <a:p>
            <a:pPr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300" b="1" dirty="0">
                <a:solidFill>
                  <a:srgbClr val="003399"/>
                </a:solidFill>
              </a:rPr>
              <a:t>Após 5 anos, a renda pode ser atualizada a valores de mercado (na falta de acordo, por 2 anos), assegurando o Estado a resposta social, se a situação de carência se mantiver.</a:t>
            </a:r>
          </a:p>
        </p:txBody>
      </p:sp>
      <p:sp>
        <p:nvSpPr>
          <p:cNvPr id="44" name="Rectângulo 43"/>
          <p:cNvSpPr/>
          <p:nvPr/>
        </p:nvSpPr>
        <p:spPr>
          <a:xfrm>
            <a:off x="5148263" y="5805488"/>
            <a:ext cx="3671887" cy="909637"/>
          </a:xfrm>
          <a:prstGeom prst="rect">
            <a:avLst/>
          </a:prstGeom>
          <a:noFill/>
          <a:ln w="19050">
            <a:solidFill>
              <a:srgbClr val="0033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300" dirty="0">
                <a:solidFill>
                  <a:srgbClr val="003399"/>
                </a:solidFill>
              </a:rPr>
              <a:t> </a:t>
            </a:r>
          </a:p>
          <a:p>
            <a:pPr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300" b="1" dirty="0">
                <a:solidFill>
                  <a:srgbClr val="003399"/>
                </a:solidFill>
              </a:rPr>
              <a:t>- Aplicação das regras da negociação, com tecto de 1/15 no caso de falta  de acordo, salvo se houver carência económica.</a:t>
            </a:r>
          </a:p>
          <a:p>
            <a:pPr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PT" sz="1300" b="1" dirty="0">
              <a:solidFill>
                <a:srgbClr val="003399"/>
              </a:solidFill>
            </a:endParaRPr>
          </a:p>
          <a:p>
            <a:pPr algn="just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300" b="1" dirty="0">
                <a:solidFill>
                  <a:srgbClr val="003399"/>
                </a:solidFill>
              </a:rPr>
              <a:t>- Em qualquer caso, não há alteração do tipo ou cessação do contrato sem acordo do inquilino.</a:t>
            </a:r>
          </a:p>
        </p:txBody>
      </p:sp>
      <p:sp>
        <p:nvSpPr>
          <p:cNvPr id="45" name="CaixaDeTexto 44"/>
          <p:cNvSpPr txBox="1"/>
          <p:nvPr/>
        </p:nvSpPr>
        <p:spPr>
          <a:xfrm>
            <a:off x="5148263" y="1412875"/>
            <a:ext cx="3671887" cy="307975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PT"/>
            </a:defPPr>
            <a:lvl1pPr algn="ctr">
              <a:defRPr sz="1400" b="1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dirty="0"/>
              <a:t>Resultado</a:t>
            </a:r>
          </a:p>
        </p:txBody>
      </p:sp>
      <p:sp>
        <p:nvSpPr>
          <p:cNvPr id="89" name="Triângulo isósceles 88"/>
          <p:cNvSpPr/>
          <p:nvPr/>
        </p:nvSpPr>
        <p:spPr>
          <a:xfrm rot="5400000">
            <a:off x="4840287" y="3013076"/>
            <a:ext cx="468313" cy="93662"/>
          </a:xfrm>
          <a:prstGeom prst="triangle">
            <a:avLst>
              <a:gd name="adj" fmla="val 50621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/>
          </a:p>
        </p:txBody>
      </p:sp>
      <p:sp>
        <p:nvSpPr>
          <p:cNvPr id="90" name="Triângulo isósceles 89"/>
          <p:cNvSpPr/>
          <p:nvPr/>
        </p:nvSpPr>
        <p:spPr>
          <a:xfrm rot="5400000">
            <a:off x="4841081" y="4053682"/>
            <a:ext cx="466725" cy="90488"/>
          </a:xfrm>
          <a:prstGeom prst="triangle">
            <a:avLst>
              <a:gd name="adj" fmla="val 50621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/>
          </a:p>
        </p:txBody>
      </p:sp>
      <p:sp>
        <p:nvSpPr>
          <p:cNvPr id="91" name="Triângulo isósceles 90"/>
          <p:cNvSpPr/>
          <p:nvPr/>
        </p:nvSpPr>
        <p:spPr>
          <a:xfrm rot="5400000">
            <a:off x="4840287" y="4957763"/>
            <a:ext cx="468313" cy="90488"/>
          </a:xfrm>
          <a:prstGeom prst="triangle">
            <a:avLst>
              <a:gd name="adj" fmla="val 50621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/>
          </a:p>
        </p:txBody>
      </p:sp>
      <p:sp>
        <p:nvSpPr>
          <p:cNvPr id="29" name="Triângulo isósceles 28"/>
          <p:cNvSpPr/>
          <p:nvPr/>
        </p:nvSpPr>
        <p:spPr>
          <a:xfrm rot="5400000">
            <a:off x="4840288" y="6102350"/>
            <a:ext cx="468312" cy="90488"/>
          </a:xfrm>
          <a:prstGeom prst="triangle">
            <a:avLst>
              <a:gd name="adj" fmla="val 50621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115888"/>
            <a:ext cx="4330700" cy="477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7. Principais alterações (</a:t>
            </a:r>
            <a:r>
              <a:rPr lang="pt-PT" sz="2500" b="1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cont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.)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4" name="Rectângulo 33"/>
          <p:cNvSpPr/>
          <p:nvPr/>
        </p:nvSpPr>
        <p:spPr>
          <a:xfrm>
            <a:off x="2339975" y="908050"/>
            <a:ext cx="3311525" cy="3603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Antes</a:t>
            </a:r>
          </a:p>
        </p:txBody>
      </p:sp>
      <p:sp>
        <p:nvSpPr>
          <p:cNvPr id="14" name="Rectângulo 13"/>
          <p:cNvSpPr/>
          <p:nvPr/>
        </p:nvSpPr>
        <p:spPr>
          <a:xfrm>
            <a:off x="5724525" y="908050"/>
            <a:ext cx="3313113" cy="360363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Depois</a:t>
            </a:r>
          </a:p>
        </p:txBody>
      </p:sp>
      <p:sp>
        <p:nvSpPr>
          <p:cNvPr id="17" name="Rectângulo 16"/>
          <p:cNvSpPr/>
          <p:nvPr/>
        </p:nvSpPr>
        <p:spPr>
          <a:xfrm>
            <a:off x="2339975" y="1412875"/>
            <a:ext cx="3311525" cy="5184775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Regime de transição e atualização de rendas: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Contratos anteriores a 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1995 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celebrados por duração indeterminada não podem ser 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denunciados por 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livre vontade do 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senhorio, salvo ocorrendo trespasse ou alteração de mais de 50% da composição societária (pré-aviso de 5 anos);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senhorio só pode promover a atualização  da renda se o 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imóvel 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estiver avaliado fiscalmente há menos de 3 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anos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Atualização faseada (5/10 anos) até 4% do valor da habitação.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ctângulo 17"/>
          <p:cNvSpPr/>
          <p:nvPr/>
        </p:nvSpPr>
        <p:spPr>
          <a:xfrm>
            <a:off x="5724525" y="1412875"/>
            <a:ext cx="3313113" cy="5184775"/>
          </a:xfrm>
          <a:prstGeom prst="rect">
            <a:avLst/>
          </a:prstGeom>
          <a:noFill/>
          <a:ln w="12700">
            <a:solidFill>
              <a:srgbClr val="0033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dirty="0">
                <a:solidFill>
                  <a:srgbClr val="0033CC"/>
                </a:solidFill>
              </a:rPr>
              <a:t>Regime de transição e atualização de rendas:</a:t>
            </a:r>
          </a:p>
          <a:p>
            <a:pPr marL="177800" lvl="2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dirty="0">
                <a:solidFill>
                  <a:srgbClr val="0033CC"/>
                </a:solidFill>
              </a:rPr>
              <a:t>Mantém-se regime quanto à livre denúncia</a:t>
            </a:r>
          </a:p>
          <a:p>
            <a:pPr marL="177800" lvl="2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b="1" dirty="0">
                <a:solidFill>
                  <a:srgbClr val="0033CC"/>
                </a:solidFill>
              </a:rPr>
              <a:t>M</a:t>
            </a:r>
            <a:r>
              <a:rPr lang="pt-PT" sz="1500" b="1" dirty="0">
                <a:solidFill>
                  <a:srgbClr val="0033CC"/>
                </a:solidFill>
              </a:rPr>
              <a:t>ecanismo </a:t>
            </a:r>
            <a:r>
              <a:rPr lang="pt-PT" sz="1500" b="1" dirty="0">
                <a:solidFill>
                  <a:srgbClr val="0033CC"/>
                </a:solidFill>
              </a:rPr>
              <a:t>de negociação da renda,</a:t>
            </a:r>
            <a:r>
              <a:rPr lang="pt-PT" sz="1500" dirty="0">
                <a:solidFill>
                  <a:srgbClr val="0033CC"/>
                </a:solidFill>
              </a:rPr>
              <a:t> que privilegia o </a:t>
            </a:r>
            <a:r>
              <a:rPr lang="pt-PT" sz="1500" dirty="0">
                <a:solidFill>
                  <a:srgbClr val="0033CC"/>
                </a:solidFill>
              </a:rPr>
              <a:t>diálogo;</a:t>
            </a:r>
            <a:endParaRPr lang="pt-PT" sz="1500" dirty="0">
              <a:solidFill>
                <a:srgbClr val="0033CC"/>
              </a:solidFill>
            </a:endParaRP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b="1" dirty="0">
                <a:solidFill>
                  <a:srgbClr val="0033CC"/>
                </a:solidFill>
              </a:rPr>
              <a:t>Exceções - período </a:t>
            </a:r>
            <a:r>
              <a:rPr lang="pt-PT" sz="1500" b="1" dirty="0">
                <a:solidFill>
                  <a:srgbClr val="0033CC"/>
                </a:solidFill>
              </a:rPr>
              <a:t>transitório de 5 </a:t>
            </a:r>
            <a:r>
              <a:rPr lang="pt-PT" sz="1500" b="1" dirty="0">
                <a:solidFill>
                  <a:srgbClr val="0033CC"/>
                </a:solidFill>
              </a:rPr>
              <a:t>anos com atualização da </a:t>
            </a:r>
            <a:r>
              <a:rPr lang="pt-PT" sz="1500" b="1" dirty="0">
                <a:solidFill>
                  <a:srgbClr val="0033CC"/>
                </a:solidFill>
              </a:rPr>
              <a:t>renda </a:t>
            </a:r>
            <a:r>
              <a:rPr lang="pt-PT" sz="1500" b="1" dirty="0">
                <a:solidFill>
                  <a:srgbClr val="0033CC"/>
                </a:solidFill>
              </a:rPr>
              <a:t>de acordo com 1/15 </a:t>
            </a:r>
            <a:r>
              <a:rPr lang="pt-PT" sz="1500" b="1" dirty="0">
                <a:solidFill>
                  <a:srgbClr val="0033CC"/>
                </a:solidFill>
              </a:rPr>
              <a:t>valor </a:t>
            </a:r>
            <a:r>
              <a:rPr lang="pt-PT" sz="1500" b="1" dirty="0">
                <a:solidFill>
                  <a:srgbClr val="0033CC"/>
                </a:solidFill>
              </a:rPr>
              <a:t>do locado: </a:t>
            </a:r>
          </a:p>
          <a:p>
            <a:pPr marL="438150" lvl="1" indent="-1714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500" b="1" dirty="0" err="1">
                <a:solidFill>
                  <a:srgbClr val="0033CC"/>
                </a:solidFill>
              </a:rPr>
              <a:t>Microentidades</a:t>
            </a:r>
            <a:r>
              <a:rPr lang="pt-PT" sz="1500" b="1" dirty="0">
                <a:solidFill>
                  <a:srgbClr val="0033CC"/>
                </a:solidFill>
              </a:rPr>
              <a:t> </a:t>
            </a:r>
            <a:r>
              <a:rPr lang="pt-PT" sz="1500" dirty="0">
                <a:solidFill>
                  <a:srgbClr val="0033CC"/>
                </a:solidFill>
              </a:rPr>
              <a:t>(entre outros, volume de negócios líquido não superior a 500 mil euros) </a:t>
            </a:r>
            <a:endParaRPr lang="pt-PT" sz="1500" dirty="0">
              <a:solidFill>
                <a:srgbClr val="0033CC"/>
              </a:solidFill>
            </a:endParaRPr>
          </a:p>
          <a:p>
            <a:pPr marL="438150" lvl="1" indent="-1714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500" b="1" dirty="0">
                <a:solidFill>
                  <a:srgbClr val="0033CC"/>
                </a:solidFill>
              </a:rPr>
              <a:t>Associações privadas sem fins lucrativos, </a:t>
            </a:r>
            <a:r>
              <a:rPr lang="pt-PT" sz="1500" dirty="0">
                <a:solidFill>
                  <a:srgbClr val="0033CC"/>
                </a:solidFill>
              </a:rPr>
              <a:t>regularmente constituídas que se dediquem à atividade cultural, recreativa ou desportiva não profissional, e declarada de interesse público ou de interesse nacional ou municipal</a:t>
            </a:r>
          </a:p>
          <a:p>
            <a:pPr marL="438150" lvl="1" indent="-1714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500" b="1" dirty="0">
                <a:solidFill>
                  <a:srgbClr val="0033CC"/>
                </a:solidFill>
              </a:rPr>
              <a:t>Casa fruída por república de estudantes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dirty="0">
              <a:solidFill>
                <a:srgbClr val="0033CC"/>
              </a:solidFill>
            </a:endParaRPr>
          </a:p>
        </p:txBody>
      </p:sp>
      <p:sp>
        <p:nvSpPr>
          <p:cNvPr id="10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16688" y="6342063"/>
            <a:ext cx="2133600" cy="365125"/>
          </a:xfrm>
        </p:spPr>
        <p:txBody>
          <a:bodyPr/>
          <a:lstStyle/>
          <a:p>
            <a:pPr>
              <a:defRPr/>
            </a:pPr>
            <a:fld id="{B98EAC68-D7C4-4AC9-BEF4-77CD49128406}" type="slidenum">
              <a:rPr lang="pt-PT"/>
              <a:pPr>
                <a:defRPr/>
              </a:pPr>
              <a:t>14</a:t>
            </a:fld>
            <a:endParaRPr lang="pt-PT" dirty="0"/>
          </a:p>
        </p:txBody>
      </p:sp>
      <p:sp>
        <p:nvSpPr>
          <p:cNvPr id="15" name="Rectângulo 14"/>
          <p:cNvSpPr/>
          <p:nvPr/>
        </p:nvSpPr>
        <p:spPr>
          <a:xfrm>
            <a:off x="468313" y="1458913"/>
            <a:ext cx="1727200" cy="5140325"/>
          </a:xfrm>
          <a:prstGeom prst="rect">
            <a:avLst/>
          </a:prstGeom>
          <a:solidFill>
            <a:srgbClr val="009900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B.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Revisão do sistema de transição dos contratos antigos para o novo regime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i="1" u="sng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1" i="1" u="sng" dirty="0">
                <a:solidFill>
                  <a:schemeClr val="bg1"/>
                </a:solidFill>
              </a:rPr>
              <a:t>Contratos para fins não habitacionais</a:t>
            </a:r>
            <a:r>
              <a:rPr lang="pt-PT" sz="1400" b="1" i="1" dirty="0">
                <a:solidFill>
                  <a:schemeClr val="bg1"/>
                </a:solidFill>
              </a:rPr>
              <a:t> </a:t>
            </a:r>
            <a:r>
              <a:rPr lang="pt-PT" sz="1400" i="1" dirty="0">
                <a:solidFill>
                  <a:schemeClr val="bg1"/>
                </a:solidFill>
              </a:rPr>
              <a:t>celebrados</a:t>
            </a:r>
            <a:r>
              <a:rPr lang="pt-PT" sz="1400" b="1" i="1" dirty="0">
                <a:solidFill>
                  <a:schemeClr val="bg1"/>
                </a:solidFill>
              </a:rPr>
              <a:t> </a:t>
            </a:r>
            <a:r>
              <a:rPr lang="pt-PT" sz="1400" i="1" dirty="0">
                <a:solidFill>
                  <a:schemeClr val="bg1"/>
                </a:solidFill>
              </a:rPr>
              <a:t>antes </a:t>
            </a:r>
            <a:r>
              <a:rPr lang="pt-PT" sz="1400" i="1" dirty="0">
                <a:solidFill>
                  <a:schemeClr val="bg1"/>
                </a:solidFill>
              </a:rPr>
              <a:t>da vigência do </a:t>
            </a:r>
            <a:r>
              <a:rPr lang="pt-PT" sz="1400" i="1" dirty="0">
                <a:solidFill>
                  <a:schemeClr val="bg1"/>
                </a:solidFill>
              </a:rPr>
              <a:t>DL n.º 257/95</a:t>
            </a:r>
            <a:endParaRPr lang="pt-PT" sz="14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115888"/>
            <a:ext cx="4330700" cy="477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7. Principais alterações (</a:t>
            </a:r>
            <a:r>
              <a:rPr lang="pt-PT" sz="2500" b="1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cont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.)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4" name="Rectângulo 33"/>
          <p:cNvSpPr/>
          <p:nvPr/>
        </p:nvSpPr>
        <p:spPr>
          <a:xfrm>
            <a:off x="2339975" y="908050"/>
            <a:ext cx="3311525" cy="3603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Antes</a:t>
            </a:r>
          </a:p>
        </p:txBody>
      </p:sp>
      <p:sp>
        <p:nvSpPr>
          <p:cNvPr id="14" name="Rectângulo 13"/>
          <p:cNvSpPr/>
          <p:nvPr/>
        </p:nvSpPr>
        <p:spPr>
          <a:xfrm>
            <a:off x="5724525" y="908050"/>
            <a:ext cx="3313113" cy="360363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Depois</a:t>
            </a:r>
          </a:p>
        </p:txBody>
      </p:sp>
      <p:sp>
        <p:nvSpPr>
          <p:cNvPr id="13" name="Rectângulo 12"/>
          <p:cNvSpPr/>
          <p:nvPr/>
        </p:nvSpPr>
        <p:spPr>
          <a:xfrm>
            <a:off x="468313" y="1412875"/>
            <a:ext cx="1727200" cy="5184775"/>
          </a:xfrm>
          <a:prstGeom prst="rect">
            <a:avLst/>
          </a:prstGeom>
          <a:solidFill>
            <a:srgbClr val="009900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solidFill>
                  <a:schemeClr val="bg1"/>
                </a:solidFill>
              </a:rPr>
              <a:t>B.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Revisão </a:t>
            </a:r>
            <a:r>
              <a:rPr lang="pt-PT" sz="1600" b="1" dirty="0">
                <a:solidFill>
                  <a:schemeClr val="bg1"/>
                </a:solidFill>
              </a:rPr>
              <a:t>do sistema de transição dos contratos antigos para o novo </a:t>
            </a:r>
            <a:r>
              <a:rPr lang="pt-PT" sz="1600" b="1" dirty="0">
                <a:solidFill>
                  <a:schemeClr val="bg1"/>
                </a:solidFill>
              </a:rPr>
              <a:t>regime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1" i="1" u="sng" dirty="0">
                <a:solidFill>
                  <a:schemeClr val="bg1"/>
                </a:solidFill>
              </a:rPr>
              <a:t>Contratos para fins habitacionais </a:t>
            </a:r>
            <a:r>
              <a:rPr lang="pt-PT" sz="1400" i="1" dirty="0">
                <a:solidFill>
                  <a:schemeClr val="bg1"/>
                </a:solidFill>
              </a:rPr>
              <a:t>celebrados antes da vigência do RAU</a:t>
            </a:r>
            <a:endParaRPr lang="pt-PT" sz="1400" i="1" dirty="0">
              <a:solidFill>
                <a:schemeClr val="bg1"/>
              </a:solidFill>
            </a:endParaRPr>
          </a:p>
        </p:txBody>
      </p:sp>
      <p:sp>
        <p:nvSpPr>
          <p:cNvPr id="17" name="Rectângulo 16"/>
          <p:cNvSpPr/>
          <p:nvPr/>
        </p:nvSpPr>
        <p:spPr>
          <a:xfrm>
            <a:off x="2339975" y="1430338"/>
            <a:ext cx="3311525" cy="5167312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Denúncia para demolição ou obras profundas: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Denúncia em </a:t>
            </a: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ação judicial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senhorio é </a:t>
            </a: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obrigado a realojar 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inquilino </a:t>
            </a: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independentemente da sua idade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ctângulo 17"/>
          <p:cNvSpPr/>
          <p:nvPr/>
        </p:nvSpPr>
        <p:spPr>
          <a:xfrm>
            <a:off x="5724525" y="1430338"/>
            <a:ext cx="3313113" cy="5167312"/>
          </a:xfrm>
          <a:prstGeom prst="rect">
            <a:avLst/>
          </a:prstGeom>
          <a:noFill/>
          <a:ln w="12700">
            <a:solidFill>
              <a:srgbClr val="0033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rgbClr val="003399"/>
                </a:solidFill>
              </a:rPr>
              <a:t>Denúncia para </a:t>
            </a:r>
            <a:r>
              <a:rPr lang="pt-PT" sz="1600" b="1" dirty="0">
                <a:solidFill>
                  <a:srgbClr val="003399"/>
                </a:solidFill>
              </a:rPr>
              <a:t>demolição ou obras profundas:</a:t>
            </a:r>
          </a:p>
          <a:p>
            <a:pPr marL="290512" lvl="1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rgbClr val="003399"/>
                </a:solidFill>
              </a:rPr>
              <a:t>Senhorio pode </a:t>
            </a:r>
            <a:r>
              <a:rPr lang="pt-PT" sz="1600" b="1" dirty="0">
                <a:solidFill>
                  <a:srgbClr val="003399"/>
                </a:solidFill>
              </a:rPr>
              <a:t>denunciar o contrato por mera comunicação.</a:t>
            </a:r>
          </a:p>
          <a:p>
            <a:pPr marL="290512" lvl="1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rgbClr val="003399"/>
                </a:solidFill>
              </a:rPr>
              <a:t>S</a:t>
            </a:r>
            <a:r>
              <a:rPr lang="pt-PT" sz="1600" dirty="0">
                <a:solidFill>
                  <a:srgbClr val="003399"/>
                </a:solidFill>
              </a:rPr>
              <a:t>enhorio é </a:t>
            </a:r>
            <a:r>
              <a:rPr lang="pt-PT" sz="1600" b="1" dirty="0">
                <a:solidFill>
                  <a:srgbClr val="003399"/>
                </a:solidFill>
              </a:rPr>
              <a:t>obrigado a realojar</a:t>
            </a:r>
            <a:r>
              <a:rPr lang="pt-PT" sz="1600" dirty="0">
                <a:solidFill>
                  <a:srgbClr val="003399"/>
                </a:solidFill>
              </a:rPr>
              <a:t>, em condições análogas (local – mesma freguesia ou limítrofe –, valor da renda e encargos), </a:t>
            </a:r>
            <a:r>
              <a:rPr lang="pt-PT" sz="1600" dirty="0">
                <a:solidFill>
                  <a:srgbClr val="003399"/>
                </a:solidFill>
              </a:rPr>
              <a:t>o </a:t>
            </a:r>
            <a:r>
              <a:rPr lang="pt-PT" sz="1600" b="1" dirty="0">
                <a:solidFill>
                  <a:srgbClr val="003399"/>
                </a:solidFill>
              </a:rPr>
              <a:t>inquilino com idade ≥ 65 anos ou deficiência com incapacidade &gt; 60%.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115888"/>
            <a:ext cx="4330700" cy="477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7. Principais alterações (</a:t>
            </a:r>
            <a:r>
              <a:rPr lang="pt-PT" sz="2500" b="1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cont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.)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4" name="Rectângulo 33"/>
          <p:cNvSpPr/>
          <p:nvPr/>
        </p:nvSpPr>
        <p:spPr>
          <a:xfrm>
            <a:off x="2339975" y="908050"/>
            <a:ext cx="3311525" cy="3603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Antes</a:t>
            </a:r>
          </a:p>
        </p:txBody>
      </p:sp>
      <p:sp>
        <p:nvSpPr>
          <p:cNvPr id="14" name="Rectângulo 13"/>
          <p:cNvSpPr/>
          <p:nvPr/>
        </p:nvSpPr>
        <p:spPr>
          <a:xfrm>
            <a:off x="5724525" y="908050"/>
            <a:ext cx="3313113" cy="360363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Depois</a:t>
            </a:r>
          </a:p>
        </p:txBody>
      </p:sp>
      <p:sp>
        <p:nvSpPr>
          <p:cNvPr id="11" name="Rectângulo 10"/>
          <p:cNvSpPr/>
          <p:nvPr/>
        </p:nvSpPr>
        <p:spPr>
          <a:xfrm>
            <a:off x="2339975" y="1412875"/>
            <a:ext cx="3311525" cy="4968875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Transmissão por morte: </a:t>
            </a: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Há transmissão por morte para qualquer ascendente;</a:t>
            </a:r>
            <a:endParaRPr lang="pt-PT" sz="16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Há transmissão sucessiva entre pais, ascendentes e filhos.</a:t>
            </a: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5724525" y="1412875"/>
            <a:ext cx="3313113" cy="4968875"/>
          </a:xfrm>
          <a:prstGeom prst="rect">
            <a:avLst/>
          </a:prstGeom>
          <a:noFill/>
          <a:ln w="12700">
            <a:solidFill>
              <a:srgbClr val="0033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rgbClr val="0033CC"/>
                </a:solidFill>
              </a:rPr>
              <a:t>Transmissão por morte:</a:t>
            </a:r>
            <a:endParaRPr lang="pt-PT" sz="1600" dirty="0">
              <a:solidFill>
                <a:srgbClr val="0033CC"/>
              </a:solidFill>
            </a:endParaRPr>
          </a:p>
          <a:p>
            <a:pPr marL="177800" lvl="2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b="1" dirty="0">
                <a:solidFill>
                  <a:srgbClr val="0033CC"/>
                </a:solidFill>
              </a:rPr>
              <a:t>Limita-se</a:t>
            </a:r>
            <a:r>
              <a:rPr lang="pt-PT" sz="1500" dirty="0">
                <a:solidFill>
                  <a:srgbClr val="0033CC"/>
                </a:solidFill>
              </a:rPr>
              <a:t> a transmissão por morte para ascendentes em 1º grau (pais);</a:t>
            </a:r>
          </a:p>
          <a:p>
            <a:pPr marL="0" lvl="2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500" dirty="0">
              <a:solidFill>
                <a:srgbClr val="0033CC"/>
              </a:solidFill>
            </a:endParaRPr>
          </a:p>
          <a:p>
            <a:pPr marL="177800" lvl="2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b="1" dirty="0">
                <a:solidFill>
                  <a:srgbClr val="0033CC"/>
                </a:solidFill>
              </a:rPr>
              <a:t>Elimina-se</a:t>
            </a:r>
            <a:r>
              <a:rPr lang="pt-PT" sz="1500" dirty="0">
                <a:solidFill>
                  <a:srgbClr val="0033CC"/>
                </a:solidFill>
              </a:rPr>
              <a:t> a possibilidade de </a:t>
            </a:r>
            <a:r>
              <a:rPr lang="pt-PT" sz="1500" b="1" dirty="0">
                <a:solidFill>
                  <a:srgbClr val="0033CC"/>
                </a:solidFill>
              </a:rPr>
              <a:t>transmissões sucessivas</a:t>
            </a:r>
            <a:r>
              <a:rPr lang="pt-PT" sz="1500" dirty="0">
                <a:solidFill>
                  <a:srgbClr val="0033CC"/>
                </a:solidFill>
              </a:rPr>
              <a:t>;</a:t>
            </a:r>
          </a:p>
          <a:p>
            <a:pPr marL="0" lvl="2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500" dirty="0">
              <a:solidFill>
                <a:srgbClr val="0033CC"/>
              </a:solidFill>
            </a:endParaRPr>
          </a:p>
          <a:p>
            <a:pPr marL="177800" lvl="2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b="1" dirty="0">
                <a:solidFill>
                  <a:srgbClr val="0033CC"/>
                </a:solidFill>
              </a:rPr>
              <a:t>Impede-se a transmissão para pessoa com casa própria ou arrendada no mesmo concelho</a:t>
            </a:r>
          </a:p>
          <a:p>
            <a:pPr marL="0" lvl="2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500" b="1" dirty="0">
              <a:solidFill>
                <a:srgbClr val="0033CC"/>
              </a:solidFill>
            </a:endParaRPr>
          </a:p>
          <a:p>
            <a:pPr marL="177800" lvl="2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dirty="0">
                <a:solidFill>
                  <a:srgbClr val="0033CC"/>
                </a:solidFill>
              </a:rPr>
              <a:t>Transmissão dá lugar à </a:t>
            </a:r>
            <a:r>
              <a:rPr lang="pt-PT" sz="1500" b="1" dirty="0">
                <a:solidFill>
                  <a:srgbClr val="0033CC"/>
                </a:solidFill>
              </a:rPr>
              <a:t>transição do contrato para o novo regime </a:t>
            </a:r>
            <a:r>
              <a:rPr lang="pt-PT" sz="1500" dirty="0">
                <a:solidFill>
                  <a:srgbClr val="0033CC"/>
                </a:solidFill>
              </a:rPr>
              <a:t>(contrato com prazo de 2 anos) quando ocorra:</a:t>
            </a:r>
          </a:p>
          <a:p>
            <a:pPr marL="627063" lvl="3" indent="-169863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500" dirty="0">
                <a:solidFill>
                  <a:srgbClr val="0033CC"/>
                </a:solidFill>
              </a:rPr>
              <a:t>para ascendente que viva </a:t>
            </a:r>
            <a:r>
              <a:rPr lang="pt-PT" sz="1500" dirty="0">
                <a:solidFill>
                  <a:srgbClr val="0033CC"/>
                </a:solidFill>
              </a:rPr>
              <a:t>c</a:t>
            </a:r>
            <a:r>
              <a:rPr lang="pt-PT" sz="1500" dirty="0">
                <a:solidFill>
                  <a:srgbClr val="0033CC"/>
                </a:solidFill>
              </a:rPr>
              <a:t>om o inquilino e tenha idade inferior a 65 anos; ou</a:t>
            </a:r>
          </a:p>
          <a:p>
            <a:pPr marL="627063" lvl="3" indent="-169863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500" dirty="0">
                <a:solidFill>
                  <a:srgbClr val="0033CC"/>
                </a:solidFill>
              </a:rPr>
              <a:t>para descendente quando este fizer 18 anos ou, estando ainda a estudar, 26 anos.</a:t>
            </a:r>
            <a:endParaRPr lang="pt-PT" sz="1500" dirty="0">
              <a:solidFill>
                <a:srgbClr val="0033CC"/>
              </a:solidFill>
            </a:endParaRPr>
          </a:p>
        </p:txBody>
      </p:sp>
      <p:sp>
        <p:nvSpPr>
          <p:cNvPr id="13" name="Rectângulo 12"/>
          <p:cNvSpPr/>
          <p:nvPr/>
        </p:nvSpPr>
        <p:spPr>
          <a:xfrm>
            <a:off x="468313" y="1412875"/>
            <a:ext cx="1727200" cy="4968875"/>
          </a:xfrm>
          <a:prstGeom prst="rect">
            <a:avLst/>
          </a:prstGeom>
          <a:solidFill>
            <a:srgbClr val="009900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solidFill>
                  <a:schemeClr val="bg1"/>
                </a:solidFill>
              </a:rPr>
              <a:t>B.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Revisão </a:t>
            </a:r>
            <a:r>
              <a:rPr lang="pt-PT" sz="1600" b="1" dirty="0">
                <a:solidFill>
                  <a:schemeClr val="bg1"/>
                </a:solidFill>
              </a:rPr>
              <a:t>do sistema de transição dos contratos antigos para o novo </a:t>
            </a:r>
            <a:r>
              <a:rPr lang="pt-PT" sz="1600" b="1" dirty="0">
                <a:solidFill>
                  <a:schemeClr val="bg1"/>
                </a:solidFill>
              </a:rPr>
              <a:t>regime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1" i="1" u="sng" dirty="0">
                <a:solidFill>
                  <a:schemeClr val="bg1"/>
                </a:solidFill>
              </a:rPr>
              <a:t>Contratos para fins habitacionais </a:t>
            </a:r>
            <a:r>
              <a:rPr lang="pt-PT" sz="1400" i="1" dirty="0">
                <a:solidFill>
                  <a:schemeClr val="bg1"/>
                </a:solidFill>
              </a:rPr>
              <a:t>celebrados antes da vigência do RAU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i="1" dirty="0">
                <a:solidFill>
                  <a:schemeClr val="bg1"/>
                </a:solidFill>
              </a:rPr>
              <a:t>E</a:t>
            </a:r>
            <a:endParaRPr lang="pt-PT" sz="1400" i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i="1" dirty="0">
                <a:solidFill>
                  <a:schemeClr val="bg1"/>
                </a:solidFill>
              </a:rPr>
              <a:t>na vigência do RAU</a:t>
            </a:r>
            <a:endParaRPr lang="pt-PT" sz="1400" i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 i="1" dirty="0">
              <a:solidFill>
                <a:schemeClr val="bg1"/>
              </a:solidFill>
            </a:endParaRPr>
          </a:p>
        </p:txBody>
      </p:sp>
      <p:sp>
        <p:nvSpPr>
          <p:cNvPr id="10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516688" y="6342063"/>
            <a:ext cx="2133600" cy="365125"/>
          </a:xfrm>
        </p:spPr>
        <p:txBody>
          <a:bodyPr/>
          <a:lstStyle/>
          <a:p>
            <a:pPr>
              <a:defRPr/>
            </a:pPr>
            <a:fld id="{6DFC9947-30C4-417E-929D-6857EC8E5BE3}" type="slidenum">
              <a:rPr lang="pt-PT"/>
              <a:pPr>
                <a:defRPr/>
              </a:pPr>
              <a:t>16</a:t>
            </a:fld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115888"/>
            <a:ext cx="4330700" cy="477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7. Principais alterações (</a:t>
            </a:r>
            <a:r>
              <a:rPr lang="pt-PT" sz="2500" b="1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cont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.)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4" name="Rectângulo 33"/>
          <p:cNvSpPr/>
          <p:nvPr/>
        </p:nvSpPr>
        <p:spPr>
          <a:xfrm>
            <a:off x="2339975" y="908050"/>
            <a:ext cx="3311525" cy="3603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/>
              <a:t>Antes</a:t>
            </a:r>
          </a:p>
        </p:txBody>
      </p:sp>
      <p:sp>
        <p:nvSpPr>
          <p:cNvPr id="14" name="Rectângulo 13"/>
          <p:cNvSpPr/>
          <p:nvPr/>
        </p:nvSpPr>
        <p:spPr>
          <a:xfrm>
            <a:off x="5724525" y="908050"/>
            <a:ext cx="3313113" cy="360363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Depois</a:t>
            </a:r>
          </a:p>
        </p:txBody>
      </p:sp>
      <p:sp>
        <p:nvSpPr>
          <p:cNvPr id="11" name="Rectângulo 10"/>
          <p:cNvSpPr/>
          <p:nvPr/>
        </p:nvSpPr>
        <p:spPr>
          <a:xfrm>
            <a:off x="2339975" y="1412875"/>
            <a:ext cx="3311525" cy="4968875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Regime de transição: </a:t>
            </a: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Contratos de </a:t>
            </a: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duração limitada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 renovação por 3 anos (salvo acordo por prazo superior)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Contratos de </a:t>
            </a: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duração ilimitada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endParaRPr lang="pt-P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27063" lvl="3" indent="-169863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Indemnização </a:t>
            </a: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 denúncia para habitação </a:t>
            </a: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calculada </a:t>
            </a: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sobre valor da renda apurado de acordo com </a:t>
            </a: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4% do </a:t>
            </a: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valor da habitação</a:t>
            </a:r>
          </a:p>
          <a:p>
            <a:pPr marL="627063" lvl="3" indent="-169863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Não </a:t>
            </a:r>
            <a:r>
              <a:rPr lang="pt-PT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há livre denúncia pelo senhorio</a:t>
            </a: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5724525" y="1412875"/>
            <a:ext cx="3313113" cy="4968875"/>
          </a:xfrm>
          <a:prstGeom prst="rect">
            <a:avLst/>
          </a:prstGeom>
          <a:noFill/>
          <a:ln w="12700">
            <a:solidFill>
              <a:srgbClr val="0033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rgbClr val="0033CC"/>
                </a:solidFill>
              </a:rPr>
              <a:t>Regime de transição: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dirty="0">
              <a:solidFill>
                <a:srgbClr val="0033CC"/>
              </a:solidFill>
            </a:endParaRPr>
          </a:p>
          <a:p>
            <a:pPr marL="177800" lvl="2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rgbClr val="0033CC"/>
                </a:solidFill>
              </a:rPr>
              <a:t>Contratos de </a:t>
            </a:r>
            <a:r>
              <a:rPr lang="pt-PT" sz="1600" b="1" dirty="0">
                <a:solidFill>
                  <a:srgbClr val="0033CC"/>
                </a:solidFill>
              </a:rPr>
              <a:t>duração limitada</a:t>
            </a:r>
            <a:r>
              <a:rPr lang="pt-PT" sz="1600" dirty="0">
                <a:solidFill>
                  <a:srgbClr val="0033CC"/>
                </a:solidFill>
              </a:rPr>
              <a:t>: renovação </a:t>
            </a:r>
            <a:r>
              <a:rPr lang="pt-PT" sz="1600" dirty="0">
                <a:solidFill>
                  <a:srgbClr val="0033CC"/>
                </a:solidFill>
              </a:rPr>
              <a:t>por </a:t>
            </a:r>
            <a:r>
              <a:rPr lang="pt-PT" sz="1600" dirty="0">
                <a:solidFill>
                  <a:srgbClr val="0033CC"/>
                </a:solidFill>
              </a:rPr>
              <a:t>2 </a:t>
            </a:r>
            <a:r>
              <a:rPr lang="pt-PT" sz="1600" dirty="0">
                <a:solidFill>
                  <a:srgbClr val="0033CC"/>
                </a:solidFill>
              </a:rPr>
              <a:t>anos (salvo acordo por prazo superior)</a:t>
            </a:r>
          </a:p>
          <a:p>
            <a:pPr marL="177800" lvl="2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rgbClr val="0033CC"/>
                </a:solidFill>
              </a:rPr>
              <a:t>Contratos de </a:t>
            </a:r>
            <a:r>
              <a:rPr lang="pt-PT" sz="1600" b="1" dirty="0">
                <a:solidFill>
                  <a:srgbClr val="0033CC"/>
                </a:solidFill>
              </a:rPr>
              <a:t>duração ilimitada</a:t>
            </a:r>
            <a:r>
              <a:rPr lang="pt-PT" sz="1600" dirty="0">
                <a:solidFill>
                  <a:srgbClr val="0033CC"/>
                </a:solidFill>
              </a:rPr>
              <a:t>:  </a:t>
            </a:r>
          </a:p>
          <a:p>
            <a:pPr marL="627063" lvl="3" indent="-169863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b="1" dirty="0">
                <a:solidFill>
                  <a:srgbClr val="0033CC"/>
                </a:solidFill>
              </a:rPr>
              <a:t>Indemnização </a:t>
            </a:r>
            <a:r>
              <a:rPr lang="pt-PT" sz="1600" b="1" dirty="0">
                <a:solidFill>
                  <a:srgbClr val="0033CC"/>
                </a:solidFill>
              </a:rPr>
              <a:t>por denúncia para habitação ou para obras profundas </a:t>
            </a:r>
            <a:r>
              <a:rPr lang="pt-PT" sz="1600" dirty="0">
                <a:solidFill>
                  <a:srgbClr val="0033CC"/>
                </a:solidFill>
              </a:rPr>
              <a:t>calculada </a:t>
            </a:r>
            <a:r>
              <a:rPr lang="pt-PT" sz="1600" dirty="0">
                <a:solidFill>
                  <a:srgbClr val="0033CC"/>
                </a:solidFill>
              </a:rPr>
              <a:t>sobre valor da renda apurado de acordo com 1/15 do valor da </a:t>
            </a:r>
            <a:r>
              <a:rPr lang="pt-PT" sz="1600" dirty="0">
                <a:solidFill>
                  <a:srgbClr val="0033CC"/>
                </a:solidFill>
              </a:rPr>
              <a:t>habitação (6,7%)</a:t>
            </a:r>
            <a:endParaRPr lang="pt-PT" sz="1600" dirty="0">
              <a:solidFill>
                <a:srgbClr val="0033CC"/>
              </a:solidFill>
            </a:endParaRPr>
          </a:p>
          <a:p>
            <a:pPr marL="627063" lvl="3" indent="-169863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dirty="0">
                <a:solidFill>
                  <a:srgbClr val="0033CC"/>
                </a:solidFill>
              </a:rPr>
              <a:t>S</a:t>
            </a:r>
            <a:r>
              <a:rPr lang="pt-PT" sz="1600" dirty="0">
                <a:solidFill>
                  <a:srgbClr val="0033CC"/>
                </a:solidFill>
              </a:rPr>
              <a:t>enhorio </a:t>
            </a:r>
            <a:r>
              <a:rPr lang="pt-PT" sz="1600" b="1" dirty="0">
                <a:solidFill>
                  <a:srgbClr val="0033CC"/>
                </a:solidFill>
              </a:rPr>
              <a:t>pode denunciar livremente </a:t>
            </a:r>
            <a:r>
              <a:rPr lang="pt-PT" sz="1600" dirty="0">
                <a:solidFill>
                  <a:srgbClr val="0033CC"/>
                </a:solidFill>
              </a:rPr>
              <a:t>com antecedência não inferior a 2 </a:t>
            </a:r>
            <a:r>
              <a:rPr lang="pt-PT" sz="1600" dirty="0">
                <a:solidFill>
                  <a:srgbClr val="0033CC"/>
                </a:solidFill>
              </a:rPr>
              <a:t>anos,</a:t>
            </a:r>
          </a:p>
          <a:p>
            <a:pPr marL="457200" lvl="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rgbClr val="0033CC"/>
                </a:solidFill>
              </a:rPr>
              <a:t> </a:t>
            </a:r>
            <a:r>
              <a:rPr lang="pt-PT" sz="1600" b="1" dirty="0">
                <a:solidFill>
                  <a:srgbClr val="0033CC"/>
                </a:solidFill>
              </a:rPr>
              <a:t>   SALVO </a:t>
            </a:r>
            <a:r>
              <a:rPr lang="pt-PT" sz="1600" dirty="0">
                <a:solidFill>
                  <a:srgbClr val="0033CC"/>
                </a:solidFill>
              </a:rPr>
              <a:t>inquilinos  com:</a:t>
            </a:r>
          </a:p>
          <a:p>
            <a:pPr marL="1084263" lvl="4" indent="-169863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dirty="0">
                <a:solidFill>
                  <a:srgbClr val="0033CC"/>
                </a:solidFill>
              </a:rPr>
              <a:t>Idade ≥ a 65 anos; ou</a:t>
            </a:r>
          </a:p>
          <a:p>
            <a:pPr marL="1084263" lvl="4" indent="-169863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dirty="0">
                <a:solidFill>
                  <a:srgbClr val="0033CC"/>
                </a:solidFill>
              </a:rPr>
              <a:t>Deficiência </a:t>
            </a:r>
            <a:r>
              <a:rPr lang="pt-PT" sz="1600" dirty="0">
                <a:solidFill>
                  <a:srgbClr val="0033CC"/>
                </a:solidFill>
              </a:rPr>
              <a:t>com grau de incapacidade </a:t>
            </a:r>
            <a:r>
              <a:rPr lang="pt-PT" sz="1600" dirty="0">
                <a:solidFill>
                  <a:srgbClr val="0033CC"/>
                </a:solidFill>
              </a:rPr>
              <a:t>&gt; a </a:t>
            </a:r>
            <a:r>
              <a:rPr lang="pt-PT" sz="1600" dirty="0">
                <a:solidFill>
                  <a:srgbClr val="0033CC"/>
                </a:solidFill>
              </a:rPr>
              <a:t>60</a:t>
            </a:r>
            <a:r>
              <a:rPr lang="pt-PT" sz="1600" dirty="0">
                <a:solidFill>
                  <a:srgbClr val="0033CC"/>
                </a:solidFill>
              </a:rPr>
              <a:t>%</a:t>
            </a:r>
            <a:r>
              <a:rPr lang="pt-PT" sz="16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13" name="Rectângulo 12"/>
          <p:cNvSpPr/>
          <p:nvPr/>
        </p:nvSpPr>
        <p:spPr>
          <a:xfrm>
            <a:off x="468313" y="1412875"/>
            <a:ext cx="1727200" cy="4968875"/>
          </a:xfrm>
          <a:prstGeom prst="rect">
            <a:avLst/>
          </a:prstGeom>
          <a:solidFill>
            <a:srgbClr val="009900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solidFill>
                  <a:schemeClr val="bg1"/>
                </a:solidFill>
              </a:rPr>
              <a:t>B.</a:t>
            </a:r>
          </a:p>
          <a:p>
            <a:pPr algn="ctr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Revisão </a:t>
            </a:r>
            <a:r>
              <a:rPr lang="pt-PT" sz="1600" b="1" dirty="0">
                <a:solidFill>
                  <a:schemeClr val="bg1"/>
                </a:solidFill>
              </a:rPr>
              <a:t>do sistema de transição dos contratos antigos para o novo </a:t>
            </a:r>
            <a:r>
              <a:rPr lang="pt-PT" sz="1600" b="1" dirty="0">
                <a:solidFill>
                  <a:schemeClr val="bg1"/>
                </a:solidFill>
              </a:rPr>
              <a:t>regime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05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1" i="1" u="sng" dirty="0">
                <a:solidFill>
                  <a:schemeClr val="bg1"/>
                </a:solidFill>
              </a:rPr>
              <a:t>Contratos para fins habitacionais </a:t>
            </a:r>
            <a:r>
              <a:rPr lang="pt-PT" sz="1400" i="1" dirty="0">
                <a:solidFill>
                  <a:schemeClr val="bg1"/>
                </a:solidFill>
              </a:rPr>
              <a:t>celebrados na vigência do RAU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 i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i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1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0589D-382E-46AC-B94D-0C7088CADA58}" type="slidenum">
              <a:rPr lang="pt-PT"/>
              <a:pPr>
                <a:defRPr/>
              </a:pPr>
              <a:t>17</a:t>
            </a:fld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115888"/>
            <a:ext cx="4330700" cy="477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7. Principais alterações (</a:t>
            </a:r>
            <a:r>
              <a:rPr lang="pt-PT" sz="2500" b="1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cont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.)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4" name="Rectângulo 33"/>
          <p:cNvSpPr/>
          <p:nvPr/>
        </p:nvSpPr>
        <p:spPr>
          <a:xfrm>
            <a:off x="2339975" y="908050"/>
            <a:ext cx="3311525" cy="3603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Antes</a:t>
            </a:r>
          </a:p>
        </p:txBody>
      </p:sp>
      <p:sp>
        <p:nvSpPr>
          <p:cNvPr id="14" name="Rectângulo 13"/>
          <p:cNvSpPr/>
          <p:nvPr/>
        </p:nvSpPr>
        <p:spPr>
          <a:xfrm>
            <a:off x="5724525" y="908050"/>
            <a:ext cx="3313113" cy="360363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Depois</a:t>
            </a:r>
          </a:p>
        </p:txBody>
      </p:sp>
      <p:sp>
        <p:nvSpPr>
          <p:cNvPr id="16" name="Rectângulo 15"/>
          <p:cNvSpPr/>
          <p:nvPr/>
        </p:nvSpPr>
        <p:spPr>
          <a:xfrm>
            <a:off x="468313" y="1412875"/>
            <a:ext cx="1727200" cy="4608513"/>
          </a:xfrm>
          <a:prstGeom prst="rect">
            <a:avLst/>
          </a:prstGeom>
          <a:solidFill>
            <a:srgbClr val="009900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B.</a:t>
            </a:r>
          </a:p>
          <a:p>
            <a:pPr algn="ctr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Revisão do sistema de transição dos contratos antigos para o novo regime</a:t>
            </a:r>
          </a:p>
          <a:p>
            <a:pPr algn="ctr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i="1" dirty="0">
                <a:solidFill>
                  <a:schemeClr val="bg1"/>
                </a:solidFill>
              </a:rPr>
              <a:t>Contratos </a:t>
            </a:r>
            <a:r>
              <a:rPr lang="pt-PT" sz="1400" b="1" i="1" u="sng" dirty="0">
                <a:solidFill>
                  <a:schemeClr val="bg1"/>
                </a:solidFill>
              </a:rPr>
              <a:t>não habitacionais</a:t>
            </a:r>
            <a:r>
              <a:rPr lang="pt-PT" sz="1400" i="1" dirty="0">
                <a:solidFill>
                  <a:schemeClr val="bg1"/>
                </a:solidFill>
              </a:rPr>
              <a:t> celebrados na vigência do DL n.º 257/95</a:t>
            </a:r>
            <a:endParaRPr lang="pt-PT" sz="1400" i="1" dirty="0">
              <a:solidFill>
                <a:schemeClr val="bg1"/>
              </a:solidFill>
            </a:endParaRPr>
          </a:p>
        </p:txBody>
      </p:sp>
      <p:sp>
        <p:nvSpPr>
          <p:cNvPr id="19" name="Rectângulo 18"/>
          <p:cNvSpPr/>
          <p:nvPr/>
        </p:nvSpPr>
        <p:spPr>
          <a:xfrm>
            <a:off x="2338388" y="1412875"/>
            <a:ext cx="3313112" cy="4608513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Regime de transição: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senhorio </a:t>
            </a: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só pode denunciar livremente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 contrato, com uma antecedência não inferior a 5 anos, </a:t>
            </a: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quando se verifique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742950" lvl="1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Trespasse  ou locação do estabelecimento; ou</a:t>
            </a:r>
          </a:p>
          <a:p>
            <a:pPr marL="742950" lvl="1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Alteração de mais de 50% da composição societária.</a:t>
            </a:r>
          </a:p>
        </p:txBody>
      </p:sp>
      <p:sp>
        <p:nvSpPr>
          <p:cNvPr id="20" name="Rectângulo 19"/>
          <p:cNvSpPr/>
          <p:nvPr/>
        </p:nvSpPr>
        <p:spPr>
          <a:xfrm>
            <a:off x="5722938" y="1412875"/>
            <a:ext cx="3313112" cy="4608513"/>
          </a:xfrm>
          <a:prstGeom prst="rect">
            <a:avLst/>
          </a:prstGeom>
          <a:noFill/>
          <a:ln w="12700">
            <a:solidFill>
              <a:srgbClr val="0033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rgbClr val="0033CC"/>
                </a:solidFill>
              </a:rPr>
              <a:t>Regime de transição: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>
              <a:solidFill>
                <a:srgbClr val="0033CC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dirty="0">
                <a:solidFill>
                  <a:srgbClr val="0033CC"/>
                </a:solidFill>
              </a:rPr>
              <a:t>O senhorio pode </a:t>
            </a:r>
            <a:r>
              <a:rPr lang="pt-PT" sz="1600" b="1" dirty="0">
                <a:solidFill>
                  <a:srgbClr val="0033CC"/>
                </a:solidFill>
              </a:rPr>
              <a:t>denunciar livremente </a:t>
            </a:r>
            <a:r>
              <a:rPr lang="pt-PT" sz="1600" dirty="0">
                <a:solidFill>
                  <a:srgbClr val="0033CC"/>
                </a:solidFill>
              </a:rPr>
              <a:t>o contrato com uma antecedência não inferior a </a:t>
            </a:r>
            <a:r>
              <a:rPr lang="pt-PT" sz="1600" dirty="0">
                <a:solidFill>
                  <a:srgbClr val="0033CC"/>
                </a:solidFill>
              </a:rPr>
              <a:t>2 anos.</a:t>
            </a:r>
            <a:endParaRPr lang="pt-PT" sz="1600" dirty="0">
              <a:solidFill>
                <a:srgbClr val="0033CC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500" dirty="0">
              <a:solidFill>
                <a:srgbClr val="0033CC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 dirty="0">
              <a:solidFill>
                <a:srgbClr val="0033CC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 dirty="0">
              <a:solidFill>
                <a:srgbClr val="0033CC"/>
              </a:solidFill>
            </a:endParaRPr>
          </a:p>
        </p:txBody>
      </p:sp>
      <p:sp>
        <p:nvSpPr>
          <p:cNvPr id="21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38A4A-8CC2-4E61-9A0B-5E9379D401B2}" type="slidenum">
              <a:rPr lang="pt-PT"/>
              <a:pPr>
                <a:defRPr/>
              </a:pPr>
              <a:t>18</a:t>
            </a:fld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115888"/>
            <a:ext cx="4168775" cy="477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7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 Principais alterações (</a:t>
            </a:r>
            <a:r>
              <a:rPr lang="pt-PT" sz="2500" b="1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cont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.)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4" name="Rectângulo 33"/>
          <p:cNvSpPr/>
          <p:nvPr/>
        </p:nvSpPr>
        <p:spPr>
          <a:xfrm>
            <a:off x="2339975" y="692150"/>
            <a:ext cx="3311525" cy="3603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/>
              <a:t>Antes</a:t>
            </a:r>
          </a:p>
        </p:txBody>
      </p:sp>
      <p:sp>
        <p:nvSpPr>
          <p:cNvPr id="14" name="Rectângulo 13"/>
          <p:cNvSpPr/>
          <p:nvPr/>
        </p:nvSpPr>
        <p:spPr>
          <a:xfrm>
            <a:off x="5724525" y="692150"/>
            <a:ext cx="3313113" cy="360363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/>
              <a:t>Depois</a:t>
            </a:r>
          </a:p>
        </p:txBody>
      </p:sp>
      <p:sp>
        <p:nvSpPr>
          <p:cNvPr id="11" name="Rectângulo 10"/>
          <p:cNvSpPr/>
          <p:nvPr/>
        </p:nvSpPr>
        <p:spPr>
          <a:xfrm>
            <a:off x="2339975" y="1196975"/>
            <a:ext cx="3311525" cy="2879725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Procedimento de despejo: </a:t>
            </a: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Constituindo-se o título executivo, o senhorio pode instaurar ação executiva para entrega da habitação </a:t>
            </a: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há sempre processo judicial.</a:t>
            </a: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Duração média 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 despejo: </a:t>
            </a:r>
            <a:r>
              <a:rPr lang="pt-PT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6+10 meses</a:t>
            </a:r>
            <a:endParaRPr lang="pt-PT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5724525" y="1196975"/>
            <a:ext cx="3313113" cy="2879725"/>
          </a:xfrm>
          <a:prstGeom prst="rect">
            <a:avLst/>
          </a:prstGeom>
          <a:noFill/>
          <a:ln w="12700">
            <a:solidFill>
              <a:srgbClr val="0033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rgbClr val="0033CC"/>
                </a:solidFill>
              </a:rPr>
              <a:t>Procedimento de despejo: </a:t>
            </a:r>
          </a:p>
          <a:p>
            <a:pPr marL="285750" indent="-285750" algn="just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rgbClr val="0033CC"/>
                </a:solidFill>
              </a:rPr>
              <a:t>É </a:t>
            </a:r>
            <a:r>
              <a:rPr lang="pt-PT" sz="1600" b="1" dirty="0">
                <a:solidFill>
                  <a:srgbClr val="0033CC"/>
                </a:solidFill>
              </a:rPr>
              <a:t>criado mecanismo especial de despejo, </a:t>
            </a:r>
            <a:r>
              <a:rPr lang="pt-PT" sz="1600" dirty="0">
                <a:solidFill>
                  <a:srgbClr val="0033CC"/>
                </a:solidFill>
              </a:rPr>
              <a:t>que corre, tanto quanto possível, por via extrajudicial, e que assegure meios de reação mais céleres e eficazes para efetivar a desocupação da habitação, v.g., no caso de incumprimento do contrato por parte do inquilino.</a:t>
            </a:r>
          </a:p>
          <a:p>
            <a:pPr algn="just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dirty="0">
                <a:solidFill>
                  <a:srgbClr val="0033CC"/>
                </a:solidFill>
              </a:rPr>
              <a:t>- Redução do</a:t>
            </a:r>
            <a:r>
              <a:rPr lang="pt-PT" sz="1600" b="1" dirty="0">
                <a:solidFill>
                  <a:srgbClr val="0033CC"/>
                </a:solidFill>
              </a:rPr>
              <a:t> prazo do despejo para cerca de 4 meses; MAIOR CONFIANÇA no funcionamento do mercado e MAIS INVESTIMENTO</a:t>
            </a:r>
            <a:endParaRPr lang="pt-PT" sz="1600" dirty="0">
              <a:solidFill>
                <a:srgbClr val="0033CC"/>
              </a:solidFill>
            </a:endParaRPr>
          </a:p>
        </p:txBody>
      </p:sp>
      <p:sp>
        <p:nvSpPr>
          <p:cNvPr id="13" name="Rectângulo 12"/>
          <p:cNvSpPr/>
          <p:nvPr/>
        </p:nvSpPr>
        <p:spPr>
          <a:xfrm>
            <a:off x="468313" y="1196975"/>
            <a:ext cx="1727200" cy="2879725"/>
          </a:xfrm>
          <a:prstGeom prst="rect">
            <a:avLst/>
          </a:prstGeom>
          <a:solidFill>
            <a:srgbClr val="00CC66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C.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Procedimento de despejo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>
              <a:solidFill>
                <a:schemeClr val="bg1"/>
              </a:solidFill>
            </a:endParaRPr>
          </a:p>
        </p:txBody>
      </p:sp>
      <p:sp>
        <p:nvSpPr>
          <p:cNvPr id="15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F7947F-4C70-4900-8E00-70FED1864CCC}" type="slidenum">
              <a:rPr lang="pt-PT"/>
              <a:pPr>
                <a:defRPr/>
              </a:pPr>
              <a:t>19</a:t>
            </a:fld>
            <a:endParaRPr lang="pt-PT" dirty="0"/>
          </a:p>
        </p:txBody>
      </p:sp>
      <p:sp>
        <p:nvSpPr>
          <p:cNvPr id="2" name="Triângulo isósceles 1"/>
          <p:cNvSpPr/>
          <p:nvPr/>
        </p:nvSpPr>
        <p:spPr>
          <a:xfrm rot="10800000">
            <a:off x="5724525" y="4221163"/>
            <a:ext cx="3240088" cy="215900"/>
          </a:xfrm>
          <a:prstGeom prst="triangle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7" name="Rectângulo 16"/>
          <p:cNvSpPr/>
          <p:nvPr/>
        </p:nvSpPr>
        <p:spPr>
          <a:xfrm>
            <a:off x="1003300" y="4941888"/>
            <a:ext cx="8066088" cy="1800225"/>
          </a:xfrm>
          <a:prstGeom prst="rect">
            <a:avLst/>
          </a:prstGeom>
          <a:solidFill>
            <a:srgbClr val="0000FF">
              <a:alpha val="9020"/>
            </a:srgbClr>
          </a:solidFill>
          <a:ln w="12700">
            <a:solidFill>
              <a:srgbClr val="0033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PT" sz="1400" dirty="0">
              <a:solidFill>
                <a:srgbClr val="0033CC"/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PT" sz="1400" dirty="0">
              <a:solidFill>
                <a:srgbClr val="0033CC"/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PT" sz="1400" b="1" dirty="0">
              <a:solidFill>
                <a:srgbClr val="0033CC"/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PT" sz="1400" b="1" dirty="0">
              <a:solidFill>
                <a:srgbClr val="0033CC"/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b="1" dirty="0">
                <a:solidFill>
                  <a:srgbClr val="0033CC"/>
                </a:solidFill>
              </a:rPr>
              <a:t>Cessação do contrato por revogação;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b="1" dirty="0">
                <a:solidFill>
                  <a:srgbClr val="0033CC"/>
                </a:solidFill>
              </a:rPr>
              <a:t>Caducidade do contrato pelo decurso do prazo;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b="1" dirty="0">
                <a:solidFill>
                  <a:srgbClr val="0033CC"/>
                </a:solidFill>
              </a:rPr>
              <a:t>Cessação do contrato por oposição à renovação;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b="1" dirty="0">
                <a:solidFill>
                  <a:srgbClr val="0033CC"/>
                </a:solidFill>
              </a:rPr>
              <a:t>Cessação do </a:t>
            </a:r>
            <a:r>
              <a:rPr lang="pt-PT" sz="1600" b="1" dirty="0">
                <a:solidFill>
                  <a:srgbClr val="0033CC"/>
                </a:solidFill>
              </a:rPr>
              <a:t>contrato por denúncia do inquilino ou do senhorio (livre, para habitação ou para demolição ou obras profundas);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b="1" dirty="0">
                <a:solidFill>
                  <a:srgbClr val="0033CC"/>
                </a:solidFill>
              </a:rPr>
              <a:t>Resolução do contrato por não pagamento de renda por mais de 2 meses;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b="1" dirty="0">
                <a:solidFill>
                  <a:srgbClr val="0033CC"/>
                </a:solidFill>
              </a:rPr>
              <a:t>Resolução do contrato por oposição pelo inquilino à realização de obras coercivas.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1" dirty="0">
                <a:solidFill>
                  <a:srgbClr val="0033CC"/>
                </a:solidFill>
              </a:rPr>
              <a:t>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 b="1" dirty="0">
              <a:solidFill>
                <a:srgbClr val="0033CC"/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PT" sz="1400" dirty="0">
              <a:solidFill>
                <a:srgbClr val="0033CC"/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PT" sz="1400" dirty="0">
              <a:solidFill>
                <a:srgbClr val="0033CC"/>
              </a:solidFill>
            </a:endParaRPr>
          </a:p>
        </p:txBody>
      </p:sp>
      <p:sp>
        <p:nvSpPr>
          <p:cNvPr id="18" name="Rectângulo 17"/>
          <p:cNvSpPr/>
          <p:nvPr/>
        </p:nvSpPr>
        <p:spPr>
          <a:xfrm>
            <a:off x="1003300" y="4545013"/>
            <a:ext cx="8066088" cy="360362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/>
              <a:t>Fundamentos do despejo</a:t>
            </a:r>
            <a:endParaRPr lang="pt-P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41275"/>
            <a:ext cx="2786062" cy="8620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Enquadramento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7BA08-6136-40E5-8038-90FF98C6924D}" type="slidenum">
              <a:rPr lang="pt-PT"/>
              <a:pPr>
                <a:defRPr/>
              </a:pPr>
              <a:t>2</a:t>
            </a:fld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539750" y="588963"/>
            <a:ext cx="8064500" cy="5478462"/>
          </a:xfrm>
          <a:prstGeom prst="rect">
            <a:avLst/>
          </a:prstGeom>
          <a:solidFill>
            <a:schemeClr val="accent1">
              <a:lumMod val="40000"/>
              <a:lumOff val="60000"/>
              <a:alpha val="30196"/>
            </a:schemeClr>
          </a:solidFill>
        </p:spPr>
        <p:txBody>
          <a:bodyPr>
            <a:spAutoFit/>
          </a:bodyPr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dirty="0">
                <a:latin typeface="Trebuchet MS" pitchFamily="34" charset="0"/>
              </a:rPr>
              <a:t>Quase uma </a:t>
            </a:r>
            <a:r>
              <a:rPr lang="pt-PT" sz="1600" b="1" dirty="0">
                <a:latin typeface="Trebuchet MS" pitchFamily="34" charset="0"/>
              </a:rPr>
              <a:t>centena de anos de congelamento de rendas</a:t>
            </a:r>
            <a:r>
              <a:rPr lang="pt-PT" sz="1600" dirty="0">
                <a:latin typeface="Trebuchet MS" pitchFamily="34" charset="0"/>
              </a:rPr>
              <a:t> gerou custos: </a:t>
            </a:r>
            <a:r>
              <a:rPr lang="pt-PT" sz="1600" b="1" dirty="0">
                <a:latin typeface="Trebuchet MS" pitchFamily="34" charset="0"/>
              </a:rPr>
              <a:t>centros das cidades degradados</a:t>
            </a:r>
            <a:r>
              <a:rPr lang="pt-PT" sz="1600" dirty="0">
                <a:latin typeface="Trebuchet MS" pitchFamily="34" charset="0"/>
              </a:rPr>
              <a:t>, </a:t>
            </a:r>
            <a:r>
              <a:rPr lang="pt-PT" sz="1600" b="1" dirty="0">
                <a:latin typeface="Trebuchet MS" pitchFamily="34" charset="0"/>
              </a:rPr>
              <a:t>sem população </a:t>
            </a:r>
            <a:r>
              <a:rPr lang="pt-PT" sz="1600" dirty="0">
                <a:latin typeface="Trebuchet MS" pitchFamily="34" charset="0"/>
              </a:rPr>
              <a:t>e </a:t>
            </a:r>
            <a:r>
              <a:rPr lang="pt-PT" sz="1600" b="1" dirty="0">
                <a:latin typeface="Trebuchet MS" pitchFamily="34" charset="0"/>
              </a:rPr>
              <a:t>envelhecidos</a:t>
            </a:r>
            <a:r>
              <a:rPr lang="pt-PT" sz="1600" dirty="0">
                <a:latin typeface="Trebuchet MS" pitchFamily="34" charset="0"/>
              </a:rPr>
              <a:t>; </a:t>
            </a:r>
            <a:r>
              <a:rPr lang="pt-PT" sz="1600" b="1" dirty="0">
                <a:latin typeface="Trebuchet MS" pitchFamily="34" charset="0"/>
              </a:rPr>
              <a:t>periferias sobrelotadas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PT" sz="1600" dirty="0">
              <a:latin typeface="Trebuchet MS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dirty="0">
              <a:latin typeface="Trebuchet MS" pitchFamily="34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b="1" dirty="0">
                <a:latin typeface="Trebuchet MS" pitchFamily="34" charset="0"/>
              </a:rPr>
              <a:t>Ú</a:t>
            </a:r>
            <a:r>
              <a:rPr lang="pt-PT" sz="1600" b="1" dirty="0">
                <a:latin typeface="Trebuchet MS" pitchFamily="34" charset="0"/>
              </a:rPr>
              <a:t>ltimos 30 anos</a:t>
            </a:r>
            <a:r>
              <a:rPr lang="pt-PT" sz="1600" dirty="0">
                <a:latin typeface="Trebuchet MS" pitchFamily="34" charset="0"/>
              </a:rPr>
              <a:t>, o investimento do sector da habitação esteve concentrado na </a:t>
            </a:r>
            <a:r>
              <a:rPr lang="pt-PT" sz="1600" b="1" dirty="0">
                <a:latin typeface="Trebuchet MS" pitchFamily="34" charset="0"/>
              </a:rPr>
              <a:t>construção de novos edifícios</a:t>
            </a:r>
            <a:r>
              <a:rPr lang="pt-PT" sz="1600" dirty="0">
                <a:latin typeface="Trebuchet MS" pitchFamily="34" charset="0"/>
              </a:rPr>
              <a:t>: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b="1" dirty="0">
                <a:latin typeface="Trebuchet MS" pitchFamily="34" charset="0"/>
              </a:rPr>
              <a:t>Mercado de arrendamento desceu drasticamente</a:t>
            </a:r>
            <a:endParaRPr lang="pt-PT" sz="1600" dirty="0">
              <a:latin typeface="Trebuchet MS" pitchFamily="34" charset="0"/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b="1" dirty="0">
                <a:latin typeface="Trebuchet MS" pitchFamily="34" charset="0"/>
              </a:rPr>
              <a:t>Florescente mercado de compra de habitação própria</a:t>
            </a:r>
            <a:r>
              <a:rPr lang="pt-PT" sz="1600" dirty="0">
                <a:latin typeface="Trebuchet MS" pitchFamily="34" charset="0"/>
              </a:rPr>
              <a:t>: 76% dos portugueses são donos da sua habitação (INE, Censos 2011 – em 1981, 57%)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PT" sz="1600" dirty="0">
              <a:latin typeface="Trebuchet MS" pitchFamily="34" charset="0"/>
            </a:endParaRP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dirty="0">
              <a:latin typeface="Trebuchet MS" pitchFamily="34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dirty="0">
                <a:latin typeface="Trebuchet MS" pitchFamily="34" charset="0"/>
              </a:rPr>
              <a:t>Atualmente, o</a:t>
            </a:r>
            <a:r>
              <a:rPr lang="pt-PT" sz="1600" dirty="0">
                <a:latin typeface="Trebuchet MS" pitchFamily="34" charset="0"/>
                <a:sym typeface="Wingdings" pitchFamily="2" charset="2"/>
              </a:rPr>
              <a:t> </a:t>
            </a:r>
            <a:r>
              <a:rPr lang="pt-PT" sz="1600" b="1" dirty="0">
                <a:latin typeface="Trebuchet MS" pitchFamily="34" charset="0"/>
                <a:sym typeface="Wingdings" pitchFamily="2" charset="2"/>
              </a:rPr>
              <a:t>elevado custo e o difícil acesso ao crédito </a:t>
            </a:r>
            <a:r>
              <a:rPr lang="pt-PT" sz="1600" dirty="0">
                <a:latin typeface="Trebuchet MS" pitchFamily="34" charset="0"/>
                <a:sym typeface="Wingdings" pitchFamily="2" charset="2"/>
              </a:rPr>
              <a:t>vão impedir milhares de famílias de terem casa </a:t>
            </a:r>
            <a:r>
              <a:rPr lang="pt-PT" sz="1600" dirty="0">
                <a:latin typeface="Trebuchet MS" pitchFamily="34" charset="0"/>
                <a:sym typeface="Wingdings" pitchFamily="2" charset="2"/>
              </a:rPr>
              <a:t>própria: </a:t>
            </a:r>
            <a:r>
              <a:rPr lang="pt-PT" sz="1600" dirty="0">
                <a:latin typeface="Trebuchet MS" pitchFamily="34" charset="0"/>
                <a:sym typeface="Wingdings" pitchFamily="2" charset="2"/>
              </a:rPr>
              <a:t>arrendamento será a opção </a:t>
            </a:r>
            <a:r>
              <a:rPr lang="pt-PT" sz="1600" dirty="0">
                <a:latin typeface="Trebuchet MS" pitchFamily="34" charset="0"/>
                <a:sym typeface="Wingdings" pitchFamily="2" charset="2"/>
              </a:rPr>
              <a:t>natural</a:t>
            </a:r>
            <a:endParaRPr lang="pt-PT" sz="1600" dirty="0">
              <a:latin typeface="Trebuchet MS" pitchFamily="34" charset="0"/>
              <a:sym typeface="Wingdings" pitchFamily="2" charset="2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dirty="0">
              <a:latin typeface="Trebuchet MS" pitchFamily="34" charset="0"/>
              <a:sym typeface="Wingdings" pitchFamily="2" charset="2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dirty="0">
              <a:latin typeface="Trebuchet MS" pitchFamily="34" charset="0"/>
              <a:sym typeface="Wingdings" pitchFamily="2" charset="2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dirty="0">
                <a:latin typeface="Trebuchet MS" pitchFamily="34" charset="0"/>
              </a:rPr>
              <a:t>A </a:t>
            </a:r>
            <a:r>
              <a:rPr lang="pt-PT" sz="1600" b="1" dirty="0">
                <a:latin typeface="Trebuchet MS" pitchFamily="34" charset="0"/>
              </a:rPr>
              <a:t>reforma do regime do arrendamento </a:t>
            </a:r>
            <a:r>
              <a:rPr lang="pt-PT" sz="1600" b="1" dirty="0">
                <a:latin typeface="Trebuchet MS" pitchFamily="34" charset="0"/>
              </a:rPr>
              <a:t>de 2006 não </a:t>
            </a:r>
            <a:r>
              <a:rPr lang="pt-PT" sz="1600" b="1" dirty="0">
                <a:latin typeface="Trebuchet MS" pitchFamily="34" charset="0"/>
              </a:rPr>
              <a:t>atingiu </a:t>
            </a:r>
            <a:r>
              <a:rPr lang="pt-PT" sz="1600" b="1" dirty="0">
                <a:latin typeface="Trebuchet MS" pitchFamily="34" charset="0"/>
              </a:rPr>
              <a:t>os resultados pretendidos </a:t>
            </a:r>
            <a:r>
              <a:rPr lang="pt-PT" sz="1600" dirty="0">
                <a:latin typeface="Trebuchet MS" pitchFamily="34" charset="0"/>
              </a:rPr>
              <a:t>quanto aos contratos antigos (anteriores a 1990) nem foi capaz de dinamizar a reabilitação urbana: desde </a:t>
            </a:r>
            <a:r>
              <a:rPr lang="pt-PT" sz="1600" dirty="0">
                <a:latin typeface="Trebuchet MS" pitchFamily="34" charset="0"/>
                <a:sym typeface="Wingdings" pitchFamily="2" charset="2"/>
              </a:rPr>
              <a:t>2006, de um universo </a:t>
            </a:r>
            <a:r>
              <a:rPr lang="pt-PT" sz="1600">
                <a:latin typeface="Trebuchet MS" pitchFamily="34" charset="0"/>
                <a:sym typeface="Wingdings" pitchFamily="2" charset="2"/>
              </a:rPr>
              <a:t>de 268 </a:t>
            </a:r>
            <a:r>
              <a:rPr lang="pt-PT" sz="1600" dirty="0">
                <a:latin typeface="Trebuchet MS" pitchFamily="34" charset="0"/>
                <a:sym typeface="Wingdings" pitchFamily="2" charset="2"/>
              </a:rPr>
              <a:t>mil imóveis com rendas antigas </a:t>
            </a:r>
            <a:r>
              <a:rPr lang="pt-PT" sz="1600" dirty="0">
                <a:latin typeface="Trebuchet MS" pitchFamily="34" charset="0"/>
                <a:sym typeface="Wingdings" pitchFamily="2" charset="2"/>
              </a:rPr>
              <a:t>congeladas (Censos 2011), </a:t>
            </a:r>
            <a:r>
              <a:rPr lang="pt-PT" sz="1600" dirty="0">
                <a:latin typeface="Trebuchet MS" pitchFamily="34" charset="0"/>
                <a:sym typeface="Wingdings" pitchFamily="2" charset="2"/>
              </a:rPr>
              <a:t>apenas </a:t>
            </a:r>
            <a:r>
              <a:rPr lang="pt-PT" sz="1600" dirty="0">
                <a:latin typeface="Trebuchet MS" pitchFamily="34" charset="0"/>
                <a:sym typeface="Wingdings" pitchFamily="2" charset="2"/>
              </a:rPr>
              <a:t>cerca de 3.300 </a:t>
            </a:r>
            <a:r>
              <a:rPr lang="pt-PT" sz="1600" dirty="0">
                <a:latin typeface="Trebuchet MS" pitchFamily="34" charset="0"/>
                <a:sym typeface="Wingdings" pitchFamily="2" charset="2"/>
              </a:rPr>
              <a:t>rendas foram atualizadas pelo senhorio (Dados do Sistema </a:t>
            </a:r>
            <a:r>
              <a:rPr lang="pt-PT" sz="1600" dirty="0">
                <a:latin typeface="Trebuchet MS" pitchFamily="34" charset="0"/>
                <a:sym typeface="Wingdings" pitchFamily="2" charset="2"/>
              </a:rPr>
              <a:t>NRAU)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PT" sz="1400" dirty="0">
              <a:latin typeface="Trebuchet MS" pitchFamily="34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115888"/>
            <a:ext cx="4168775" cy="8620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7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 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Principais alterações (</a:t>
            </a:r>
            <a:r>
              <a:rPr lang="pt-PT" sz="2500" b="1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cont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3A1442-D734-43D0-BB3A-610A75CA9411}" type="slidenum">
              <a:rPr lang="pt-PT"/>
              <a:pPr>
                <a:defRPr/>
              </a:pPr>
              <a:t>20</a:t>
            </a:fld>
            <a:endParaRPr lang="pt-PT" dirty="0"/>
          </a:p>
        </p:txBody>
      </p:sp>
      <p:sp>
        <p:nvSpPr>
          <p:cNvPr id="2" name="Rectângulo 1"/>
          <p:cNvSpPr/>
          <p:nvPr/>
        </p:nvSpPr>
        <p:spPr>
          <a:xfrm>
            <a:off x="468313" y="836613"/>
            <a:ext cx="8424862" cy="396875"/>
          </a:xfrm>
          <a:prstGeom prst="rect">
            <a:avLst/>
          </a:prstGeom>
          <a:solidFill>
            <a:srgbClr val="00CC66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>
                <a:solidFill>
                  <a:schemeClr val="bg1"/>
                </a:solidFill>
              </a:rPr>
              <a:t>Procedimento especial de despejo</a:t>
            </a:r>
          </a:p>
        </p:txBody>
      </p:sp>
      <p:sp>
        <p:nvSpPr>
          <p:cNvPr id="5" name="Rectângulo 4"/>
          <p:cNvSpPr/>
          <p:nvPr/>
        </p:nvSpPr>
        <p:spPr>
          <a:xfrm>
            <a:off x="468313" y="1916113"/>
            <a:ext cx="2303462" cy="2449512"/>
          </a:xfrm>
          <a:prstGeom prst="rect">
            <a:avLst/>
          </a:prstGeom>
          <a:solidFill>
            <a:srgbClr val="000099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Verificado o fundamento do despejo, o senhorio pode apresentar um pedido de despejo no Balcão Nacional do Arrendamento(BNA</a:t>
            </a:r>
            <a:r>
              <a:rPr lang="pt-PT" sz="1600" b="1" dirty="0"/>
              <a:t>)</a:t>
            </a:r>
            <a:endParaRPr lang="pt-PT" sz="1600" b="1" dirty="0"/>
          </a:p>
        </p:txBody>
      </p:sp>
      <p:sp>
        <p:nvSpPr>
          <p:cNvPr id="17" name="Rectângulo 16"/>
          <p:cNvSpPr/>
          <p:nvPr/>
        </p:nvSpPr>
        <p:spPr>
          <a:xfrm>
            <a:off x="3059113" y="2276475"/>
            <a:ext cx="1873250" cy="1223963"/>
          </a:xfrm>
          <a:prstGeom prst="rect">
            <a:avLst/>
          </a:prstGeom>
          <a:solidFill>
            <a:srgbClr val="3366CC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Inquilino não deduz oposição ao pedido de despejo</a:t>
            </a:r>
          </a:p>
        </p:txBody>
      </p:sp>
      <p:sp>
        <p:nvSpPr>
          <p:cNvPr id="19" name="Rectângulo 18"/>
          <p:cNvSpPr/>
          <p:nvPr/>
        </p:nvSpPr>
        <p:spPr>
          <a:xfrm>
            <a:off x="3059113" y="4508500"/>
            <a:ext cx="1873250" cy="1368425"/>
          </a:xfrm>
          <a:prstGeom prst="rect">
            <a:avLst/>
          </a:prstGeom>
          <a:solidFill>
            <a:srgbClr val="3366CC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Inquilino deduz </a:t>
            </a:r>
            <a:r>
              <a:rPr lang="pt-PT" sz="1600" b="1" dirty="0"/>
              <a:t>oposição ao pedido de </a:t>
            </a:r>
            <a:r>
              <a:rPr lang="pt-PT" sz="1600" b="1" dirty="0"/>
              <a:t>despejo</a:t>
            </a:r>
            <a:endParaRPr lang="pt-PT" sz="1600" dirty="0"/>
          </a:p>
        </p:txBody>
      </p:sp>
      <p:cxnSp>
        <p:nvCxnSpPr>
          <p:cNvPr id="9" name="Conexão em ângulos rectos 8"/>
          <p:cNvCxnSpPr>
            <a:stCxn id="46" idx="3"/>
            <a:endCxn id="17" idx="1"/>
          </p:cNvCxnSpPr>
          <p:nvPr/>
        </p:nvCxnSpPr>
        <p:spPr>
          <a:xfrm flipV="1">
            <a:off x="2773363" y="2889250"/>
            <a:ext cx="285750" cy="2087563"/>
          </a:xfrm>
          <a:prstGeom prst="bentConnector3">
            <a:avLst>
              <a:gd name="adj1" fmla="val 50000"/>
            </a:avLst>
          </a:prstGeom>
          <a:ln w="1905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em ângulos rectos 12"/>
          <p:cNvCxnSpPr>
            <a:stCxn id="46" idx="3"/>
            <a:endCxn id="19" idx="1"/>
          </p:cNvCxnSpPr>
          <p:nvPr/>
        </p:nvCxnSpPr>
        <p:spPr>
          <a:xfrm>
            <a:off x="2773363" y="4976813"/>
            <a:ext cx="285750" cy="215900"/>
          </a:xfrm>
          <a:prstGeom prst="bentConnector3">
            <a:avLst>
              <a:gd name="adj1" fmla="val 50000"/>
            </a:avLst>
          </a:prstGeom>
          <a:ln w="1905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468313" y="1412875"/>
            <a:ext cx="2303462" cy="3079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PT"/>
            </a:defPPr>
            <a:lvl1pPr>
              <a:defRPr sz="14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dirty="0"/>
              <a:t>Senhorio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3059113" y="1412875"/>
            <a:ext cx="1873250" cy="307975"/>
          </a:xfrm>
          <a:prstGeom prst="rect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PT"/>
            </a:defPPr>
            <a:lvl1pPr algn="ctr">
              <a:defRPr sz="14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1" dirty="0"/>
              <a:t>I</a:t>
            </a:r>
            <a:r>
              <a:rPr lang="pt-PT" sz="1800" b="1" dirty="0" smtClean="0"/>
              <a:t>nquilino</a:t>
            </a:r>
            <a:endParaRPr lang="pt-PT" sz="1800" b="1" dirty="0"/>
          </a:p>
        </p:txBody>
      </p:sp>
      <p:sp>
        <p:nvSpPr>
          <p:cNvPr id="46" name="Rectângulo 45"/>
          <p:cNvSpPr/>
          <p:nvPr/>
        </p:nvSpPr>
        <p:spPr>
          <a:xfrm>
            <a:off x="468313" y="4581525"/>
            <a:ext cx="2305050" cy="792163"/>
          </a:xfrm>
          <a:prstGeom prst="rect">
            <a:avLst/>
          </a:prstGeom>
          <a:solidFill>
            <a:srgbClr val="006666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BNA notifica o inquilino</a:t>
            </a:r>
          </a:p>
        </p:txBody>
      </p:sp>
      <p:cxnSp>
        <p:nvCxnSpPr>
          <p:cNvPr id="36" name="Conexão em ângulos rectos 35"/>
          <p:cNvCxnSpPr>
            <a:stCxn id="5" idx="2"/>
            <a:endCxn id="46" idx="0"/>
          </p:cNvCxnSpPr>
          <p:nvPr/>
        </p:nvCxnSpPr>
        <p:spPr>
          <a:xfrm rot="16200000" flipH="1">
            <a:off x="1512094" y="4472781"/>
            <a:ext cx="215900" cy="1588"/>
          </a:xfrm>
          <a:prstGeom prst="bentConnector3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ângulo 52"/>
          <p:cNvSpPr/>
          <p:nvPr/>
        </p:nvSpPr>
        <p:spPr>
          <a:xfrm>
            <a:off x="5224463" y="1916113"/>
            <a:ext cx="3519487" cy="2017712"/>
          </a:xfrm>
          <a:prstGeom prst="rect">
            <a:avLst/>
          </a:prstGeom>
          <a:solidFill>
            <a:srgbClr val="006666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chemeClr val="bg1"/>
                </a:solidFill>
              </a:rPr>
              <a:t>BNA emite um título para desocupação, podendo o senhorio promover a efetivação do mesmo;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chemeClr val="bg1"/>
                </a:solidFill>
              </a:rPr>
              <a:t>Apenas há intervenção do tribunal se for necessário autorizar a entrada </a:t>
            </a:r>
            <a:r>
              <a:rPr lang="pt-PT" sz="1600" dirty="0">
                <a:solidFill>
                  <a:schemeClr val="bg1"/>
                </a:solidFill>
              </a:rPr>
              <a:t>no domicilio do </a:t>
            </a:r>
            <a:r>
              <a:rPr lang="pt-PT" sz="1600" dirty="0">
                <a:solidFill>
                  <a:schemeClr val="bg1"/>
                </a:solidFill>
              </a:rPr>
              <a:t>inquilino - caráter urgente.</a:t>
            </a:r>
          </a:p>
        </p:txBody>
      </p:sp>
      <p:sp>
        <p:nvSpPr>
          <p:cNvPr id="58" name="Rectângulo 57"/>
          <p:cNvSpPr/>
          <p:nvPr/>
        </p:nvSpPr>
        <p:spPr>
          <a:xfrm>
            <a:off x="5224463" y="4100513"/>
            <a:ext cx="3524250" cy="2424112"/>
          </a:xfrm>
          <a:prstGeom prst="rect">
            <a:avLst/>
          </a:prstGeom>
          <a:solidFill>
            <a:srgbClr val="006666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chemeClr val="bg1"/>
                </a:solidFill>
              </a:rPr>
              <a:t>Dá lugar à abertura de um processo </a:t>
            </a:r>
            <a:r>
              <a:rPr lang="pt-PT" sz="1600" dirty="0">
                <a:solidFill>
                  <a:schemeClr val="bg1"/>
                </a:solidFill>
              </a:rPr>
              <a:t>declarativo especial </a:t>
            </a:r>
            <a:r>
              <a:rPr lang="pt-PT" sz="1600" dirty="0">
                <a:solidFill>
                  <a:schemeClr val="bg1"/>
                </a:solidFill>
              </a:rPr>
              <a:t>e urgente;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chemeClr val="bg1"/>
                </a:solidFill>
              </a:rPr>
              <a:t>Inquilino </a:t>
            </a:r>
            <a:r>
              <a:rPr lang="pt-PT" sz="1600" dirty="0">
                <a:solidFill>
                  <a:schemeClr val="bg1"/>
                </a:solidFill>
              </a:rPr>
              <a:t>paga caução e deposita rendas </a:t>
            </a:r>
            <a:r>
              <a:rPr lang="pt-PT" sz="1600" dirty="0">
                <a:solidFill>
                  <a:schemeClr val="bg1"/>
                </a:solidFill>
              </a:rPr>
              <a:t>vencidas durante o </a:t>
            </a:r>
            <a:r>
              <a:rPr lang="pt-PT" sz="1600" dirty="0">
                <a:solidFill>
                  <a:schemeClr val="bg1"/>
                </a:solidFill>
              </a:rPr>
              <a:t>processo;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600" dirty="0">
                <a:solidFill>
                  <a:schemeClr val="bg1"/>
                </a:solidFill>
              </a:rPr>
              <a:t>Se alguma </a:t>
            </a:r>
            <a:r>
              <a:rPr lang="pt-PT" sz="1600" dirty="0">
                <a:solidFill>
                  <a:schemeClr val="bg1"/>
                </a:solidFill>
              </a:rPr>
              <a:t>parte </a:t>
            </a:r>
            <a:r>
              <a:rPr lang="pt-PT" sz="1600" dirty="0">
                <a:solidFill>
                  <a:schemeClr val="bg1"/>
                </a:solidFill>
              </a:rPr>
              <a:t>utilizar abusivamente </a:t>
            </a:r>
            <a:r>
              <a:rPr lang="pt-PT" sz="1600" dirty="0">
                <a:solidFill>
                  <a:schemeClr val="bg1"/>
                </a:solidFill>
              </a:rPr>
              <a:t>o procedimento</a:t>
            </a:r>
            <a:r>
              <a:rPr lang="pt-PT" sz="1600" dirty="0">
                <a:solidFill>
                  <a:schemeClr val="bg1"/>
                </a:solidFill>
              </a:rPr>
              <a:t>, incorre em multa igual a 10 vezes a taxa de </a:t>
            </a:r>
            <a:r>
              <a:rPr lang="pt-PT" sz="1600" dirty="0">
                <a:solidFill>
                  <a:schemeClr val="bg1"/>
                </a:solidFill>
              </a:rPr>
              <a:t>justiça.</a:t>
            </a:r>
            <a:endParaRPr lang="pt-PT" sz="1600" dirty="0">
              <a:solidFill>
                <a:schemeClr val="bg1"/>
              </a:solidFill>
            </a:endParaRPr>
          </a:p>
        </p:txBody>
      </p:sp>
      <p:sp>
        <p:nvSpPr>
          <p:cNvPr id="67" name="CaixaDeTexto 66"/>
          <p:cNvSpPr txBox="1"/>
          <p:nvPr/>
        </p:nvSpPr>
        <p:spPr>
          <a:xfrm>
            <a:off x="5224463" y="1412875"/>
            <a:ext cx="3524250" cy="307975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PT"/>
            </a:defPPr>
            <a:lvl1pPr algn="ctr">
              <a:defRPr sz="14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b="1" dirty="0" smtClean="0">
                <a:solidFill>
                  <a:schemeClr val="bg1"/>
                </a:solidFill>
              </a:rPr>
              <a:t>Outras entidades (BNA, Tribunal)</a:t>
            </a:r>
            <a:endParaRPr lang="pt-PT" sz="1800" b="1" dirty="0">
              <a:solidFill>
                <a:schemeClr val="bg1"/>
              </a:solidFill>
            </a:endParaRPr>
          </a:p>
        </p:txBody>
      </p:sp>
      <p:cxnSp>
        <p:nvCxnSpPr>
          <p:cNvPr id="72" name="Conexão recta unidireccional 71"/>
          <p:cNvCxnSpPr>
            <a:stCxn id="17" idx="3"/>
          </p:cNvCxnSpPr>
          <p:nvPr/>
        </p:nvCxnSpPr>
        <p:spPr>
          <a:xfrm>
            <a:off x="4932363" y="2889250"/>
            <a:ext cx="292100" cy="0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xão recta unidireccional 76"/>
          <p:cNvCxnSpPr/>
          <p:nvPr/>
        </p:nvCxnSpPr>
        <p:spPr>
          <a:xfrm flipV="1">
            <a:off x="4932363" y="5192713"/>
            <a:ext cx="292100" cy="0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115888"/>
            <a:ext cx="4168775" cy="477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7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 Principais alterações (</a:t>
            </a:r>
            <a:r>
              <a:rPr lang="pt-PT" sz="2500" b="1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cont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.)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4" name="Rectângulo 13"/>
          <p:cNvSpPr/>
          <p:nvPr/>
        </p:nvSpPr>
        <p:spPr>
          <a:xfrm>
            <a:off x="468313" y="692150"/>
            <a:ext cx="8280400" cy="360363"/>
          </a:xfrm>
          <a:prstGeom prst="rect">
            <a:avLst/>
          </a:prstGeom>
          <a:solidFill>
            <a:srgbClr val="00CC66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solidFill>
                  <a:schemeClr val="bg1"/>
                </a:solidFill>
              </a:rPr>
              <a:t>Exemplo</a:t>
            </a:r>
          </a:p>
        </p:txBody>
      </p:sp>
      <p:sp>
        <p:nvSpPr>
          <p:cNvPr id="15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4492F1-2746-48BA-8FF2-22A6685FF580}" type="slidenum">
              <a:rPr lang="pt-PT"/>
              <a:pPr>
                <a:defRPr/>
              </a:pPr>
              <a:t>21</a:t>
            </a:fld>
            <a:endParaRPr lang="pt-PT" dirty="0"/>
          </a:p>
        </p:txBody>
      </p:sp>
      <p:sp>
        <p:nvSpPr>
          <p:cNvPr id="17" name="Rectângulo 16"/>
          <p:cNvSpPr/>
          <p:nvPr/>
        </p:nvSpPr>
        <p:spPr>
          <a:xfrm>
            <a:off x="468313" y="1196975"/>
            <a:ext cx="8280400" cy="5327650"/>
          </a:xfrm>
          <a:prstGeom prst="rect">
            <a:avLst/>
          </a:prstGeom>
          <a:solidFill>
            <a:srgbClr val="0000FF">
              <a:alpha val="9020"/>
            </a:srgbClr>
          </a:solidFill>
          <a:ln w="12700">
            <a:solidFill>
              <a:srgbClr val="0033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 dirty="0">
              <a:solidFill>
                <a:srgbClr val="0033CC"/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dirty="0">
                <a:solidFill>
                  <a:srgbClr val="0033CC"/>
                </a:solidFill>
              </a:rPr>
              <a:t>Após </a:t>
            </a:r>
            <a:r>
              <a:rPr lang="pt-PT" sz="1600" dirty="0">
                <a:solidFill>
                  <a:srgbClr val="0033CC"/>
                </a:solidFill>
              </a:rPr>
              <a:t>2 meses de renda em atraso (ou </a:t>
            </a:r>
            <a:r>
              <a:rPr lang="pt-PT" sz="1600" dirty="0">
                <a:solidFill>
                  <a:srgbClr val="0033CC"/>
                </a:solidFill>
              </a:rPr>
              <a:t>verificando-se outro fundamento para despejo) o </a:t>
            </a:r>
            <a:r>
              <a:rPr lang="pt-PT" sz="1600" dirty="0">
                <a:solidFill>
                  <a:srgbClr val="0033CC"/>
                </a:solidFill>
              </a:rPr>
              <a:t>senhorio comunica a resolução do </a:t>
            </a:r>
            <a:r>
              <a:rPr lang="pt-PT" sz="1600" dirty="0">
                <a:solidFill>
                  <a:srgbClr val="0033CC"/>
                </a:solidFill>
              </a:rPr>
              <a:t>contrato; inquilino deve abandonar </a:t>
            </a:r>
            <a:r>
              <a:rPr lang="pt-PT" sz="1600" dirty="0">
                <a:solidFill>
                  <a:srgbClr val="0033CC"/>
                </a:solidFill>
              </a:rPr>
              <a:t>o locado </a:t>
            </a:r>
            <a:r>
              <a:rPr lang="pt-PT" sz="1600" dirty="0">
                <a:solidFill>
                  <a:srgbClr val="0033CC"/>
                </a:solidFill>
              </a:rPr>
              <a:t>em </a:t>
            </a:r>
            <a:r>
              <a:rPr lang="pt-PT" sz="1600" b="1" dirty="0">
                <a:solidFill>
                  <a:srgbClr val="0033CC"/>
                </a:solidFill>
              </a:rPr>
              <a:t>30 </a:t>
            </a:r>
            <a:r>
              <a:rPr lang="pt-PT" sz="1600" b="1" dirty="0">
                <a:solidFill>
                  <a:srgbClr val="0033CC"/>
                </a:solidFill>
              </a:rPr>
              <a:t>dias </a:t>
            </a:r>
            <a:endParaRPr lang="pt-PT" sz="1600" b="1" dirty="0">
              <a:solidFill>
                <a:srgbClr val="0033CC"/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dirty="0">
                <a:solidFill>
                  <a:srgbClr val="0033CC"/>
                </a:solidFill>
              </a:rPr>
              <a:t>Se inquilino não abandonar o locado, </a:t>
            </a:r>
            <a:r>
              <a:rPr lang="pt-PT" sz="1600" dirty="0">
                <a:solidFill>
                  <a:srgbClr val="0033CC"/>
                </a:solidFill>
              </a:rPr>
              <a:t>o senhorio </a:t>
            </a:r>
            <a:r>
              <a:rPr lang="pt-PT" sz="1600" dirty="0">
                <a:solidFill>
                  <a:srgbClr val="0033CC"/>
                </a:solidFill>
              </a:rPr>
              <a:t>pode apresentar requerimento no BNA (início do procedimento </a:t>
            </a:r>
            <a:r>
              <a:rPr lang="pt-PT" sz="1600" dirty="0">
                <a:solidFill>
                  <a:srgbClr val="0033CC"/>
                </a:solidFill>
              </a:rPr>
              <a:t>de </a:t>
            </a:r>
            <a:r>
              <a:rPr lang="pt-PT" sz="1600" dirty="0">
                <a:solidFill>
                  <a:srgbClr val="0033CC"/>
                </a:solidFill>
              </a:rPr>
              <a:t>despejo)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dirty="0">
                <a:solidFill>
                  <a:srgbClr val="0033CC"/>
                </a:solidFill>
              </a:rPr>
              <a:t>O</a:t>
            </a:r>
            <a:r>
              <a:rPr lang="pt-PT" sz="1600" dirty="0">
                <a:solidFill>
                  <a:srgbClr val="0033CC"/>
                </a:solidFill>
              </a:rPr>
              <a:t> </a:t>
            </a:r>
            <a:r>
              <a:rPr lang="pt-PT" sz="1600" dirty="0">
                <a:solidFill>
                  <a:srgbClr val="0033CC"/>
                </a:solidFill>
              </a:rPr>
              <a:t>arrendatário é notificado </a:t>
            </a:r>
            <a:r>
              <a:rPr lang="pt-PT" sz="1600" dirty="0">
                <a:solidFill>
                  <a:srgbClr val="0033CC"/>
                </a:solidFill>
              </a:rPr>
              <a:t>para, </a:t>
            </a:r>
            <a:r>
              <a:rPr lang="pt-PT" sz="1600" dirty="0">
                <a:solidFill>
                  <a:srgbClr val="0033CC"/>
                </a:solidFill>
              </a:rPr>
              <a:t>em </a:t>
            </a:r>
            <a:r>
              <a:rPr lang="pt-PT" sz="1600" b="1" dirty="0">
                <a:solidFill>
                  <a:srgbClr val="0033CC"/>
                </a:solidFill>
              </a:rPr>
              <a:t>15 </a:t>
            </a:r>
            <a:r>
              <a:rPr lang="pt-PT" sz="1600" b="1" dirty="0">
                <a:solidFill>
                  <a:srgbClr val="0033CC"/>
                </a:solidFill>
              </a:rPr>
              <a:t>dias</a:t>
            </a:r>
            <a:r>
              <a:rPr lang="pt-PT" sz="1600" dirty="0">
                <a:solidFill>
                  <a:srgbClr val="0033CC"/>
                </a:solidFill>
              </a:rPr>
              <a:t>:</a:t>
            </a:r>
          </a:p>
          <a:p>
            <a:pPr marL="742950" lvl="1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dirty="0">
                <a:solidFill>
                  <a:srgbClr val="0033CC"/>
                </a:solidFill>
              </a:rPr>
              <a:t>Desocupar </a:t>
            </a:r>
            <a:r>
              <a:rPr lang="pt-PT" sz="1600" dirty="0">
                <a:solidFill>
                  <a:srgbClr val="0033CC"/>
                </a:solidFill>
              </a:rPr>
              <a:t>o locado e pagar as rendas em </a:t>
            </a:r>
            <a:r>
              <a:rPr lang="pt-PT" sz="1600" dirty="0">
                <a:solidFill>
                  <a:srgbClr val="0033CC"/>
                </a:solidFill>
              </a:rPr>
              <a:t>atraso, </a:t>
            </a:r>
            <a:r>
              <a:rPr lang="pt-PT" sz="1600" b="1" u="sng" dirty="0">
                <a:solidFill>
                  <a:srgbClr val="0033CC"/>
                </a:solidFill>
              </a:rPr>
              <a:t>ou</a:t>
            </a:r>
            <a:r>
              <a:rPr lang="pt-PT" sz="1600" dirty="0">
                <a:solidFill>
                  <a:srgbClr val="0033CC"/>
                </a:solidFill>
              </a:rPr>
              <a:t> </a:t>
            </a:r>
            <a:endParaRPr lang="pt-PT" sz="1600" dirty="0">
              <a:solidFill>
                <a:srgbClr val="0033CC"/>
              </a:solidFill>
            </a:endParaRPr>
          </a:p>
          <a:p>
            <a:pPr marL="742950" lvl="1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dirty="0">
                <a:solidFill>
                  <a:srgbClr val="0033CC"/>
                </a:solidFill>
              </a:rPr>
              <a:t>Deduzir </a:t>
            </a:r>
            <a:r>
              <a:rPr lang="pt-PT" sz="1600" dirty="0">
                <a:solidFill>
                  <a:srgbClr val="0033CC"/>
                </a:solidFill>
              </a:rPr>
              <a:t>oposição, prestando caução no valor máximo correspondente a 6 </a:t>
            </a:r>
            <a:r>
              <a:rPr lang="pt-PT" sz="1600" dirty="0">
                <a:solidFill>
                  <a:srgbClr val="0033CC"/>
                </a:solidFill>
              </a:rPr>
              <a:t>rendas.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u="sng" dirty="0">
                <a:solidFill>
                  <a:srgbClr val="0033CC"/>
                </a:solidFill>
              </a:rPr>
              <a:t>Não </a:t>
            </a:r>
            <a:r>
              <a:rPr lang="pt-PT" sz="1600" u="sng" dirty="0">
                <a:solidFill>
                  <a:srgbClr val="0033CC"/>
                </a:solidFill>
              </a:rPr>
              <a:t>tendo sido deduzida oposição, não tendo sido prestada caução ou não tendo sido </a:t>
            </a:r>
            <a:r>
              <a:rPr lang="pt-PT" sz="1600" u="sng" dirty="0">
                <a:solidFill>
                  <a:srgbClr val="0033CC"/>
                </a:solidFill>
              </a:rPr>
              <a:t>efetuado </a:t>
            </a:r>
            <a:r>
              <a:rPr lang="pt-PT" sz="1600" u="sng" dirty="0">
                <a:solidFill>
                  <a:srgbClr val="0033CC"/>
                </a:solidFill>
              </a:rPr>
              <a:t>o </a:t>
            </a:r>
            <a:r>
              <a:rPr lang="pt-PT" sz="1600" u="sng" dirty="0">
                <a:solidFill>
                  <a:srgbClr val="0033CC"/>
                </a:solidFill>
              </a:rPr>
              <a:t>pagamento </a:t>
            </a:r>
            <a:r>
              <a:rPr lang="pt-PT" sz="1600" u="sng" dirty="0">
                <a:solidFill>
                  <a:srgbClr val="0033CC"/>
                </a:solidFill>
              </a:rPr>
              <a:t>das rendas entretanto </a:t>
            </a:r>
            <a:r>
              <a:rPr lang="pt-PT" sz="1600" u="sng" dirty="0">
                <a:solidFill>
                  <a:srgbClr val="0033CC"/>
                </a:solidFill>
              </a:rPr>
              <a:t>vencidas</a:t>
            </a:r>
            <a:r>
              <a:rPr lang="pt-PT" sz="1600" dirty="0">
                <a:solidFill>
                  <a:srgbClr val="0033CC"/>
                </a:solidFill>
              </a:rPr>
              <a:t>, </a:t>
            </a:r>
            <a:r>
              <a:rPr lang="pt-PT" sz="1600" dirty="0">
                <a:solidFill>
                  <a:srgbClr val="0033CC"/>
                </a:solidFill>
              </a:rPr>
              <a:t>é constituído automaticamente </a:t>
            </a:r>
            <a:r>
              <a:rPr lang="pt-PT" sz="1600" b="1" cap="small" dirty="0">
                <a:solidFill>
                  <a:srgbClr val="0033CC"/>
                </a:solidFill>
              </a:rPr>
              <a:t>Título </a:t>
            </a:r>
            <a:r>
              <a:rPr lang="pt-PT" sz="1600" b="1" cap="small" dirty="0">
                <a:solidFill>
                  <a:srgbClr val="0033CC"/>
                </a:solidFill>
              </a:rPr>
              <a:t>para </a:t>
            </a:r>
            <a:r>
              <a:rPr lang="pt-PT" sz="1600" b="1" cap="small" dirty="0">
                <a:solidFill>
                  <a:srgbClr val="0033CC"/>
                </a:solidFill>
              </a:rPr>
              <a:t>Desocupação </a:t>
            </a:r>
            <a:r>
              <a:rPr lang="pt-PT" sz="1600" b="1" cap="small" dirty="0">
                <a:solidFill>
                  <a:srgbClr val="0033CC"/>
                </a:solidFill>
              </a:rPr>
              <a:t>do </a:t>
            </a:r>
            <a:r>
              <a:rPr lang="pt-PT" sz="1600" b="1" cap="small" dirty="0">
                <a:solidFill>
                  <a:srgbClr val="0033CC"/>
                </a:solidFill>
              </a:rPr>
              <a:t>Locado</a:t>
            </a:r>
            <a:r>
              <a:rPr lang="pt-PT" sz="1600" dirty="0">
                <a:solidFill>
                  <a:srgbClr val="0033CC"/>
                </a:solidFill>
              </a:rPr>
              <a:t>.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dirty="0">
                <a:solidFill>
                  <a:srgbClr val="0033CC"/>
                </a:solidFill>
              </a:rPr>
              <a:t>O BNA envia automaticamente ao senhorio e ao Agente de Execução/Notário o título de desocupação do locado e este deve deslocar-se ao locado imediatamente para o desocupar, </a:t>
            </a:r>
            <a:r>
              <a:rPr lang="pt-PT" sz="1600" b="1" dirty="0">
                <a:solidFill>
                  <a:srgbClr val="0033CC"/>
                </a:solidFill>
              </a:rPr>
              <a:t>podendo solicitar o auxílio das autoridades judiciais para o arrombamento e a substituição da fechadura</a:t>
            </a:r>
            <a:r>
              <a:rPr lang="pt-PT" sz="1600" dirty="0">
                <a:solidFill>
                  <a:srgbClr val="0033CC"/>
                </a:solidFill>
              </a:rPr>
              <a:t>.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dirty="0">
                <a:solidFill>
                  <a:srgbClr val="0033CC"/>
                </a:solidFill>
              </a:rPr>
              <a:t>No caso do locado ser domicílio</a:t>
            </a:r>
            <a:r>
              <a:rPr lang="pt-PT" sz="1600">
                <a:solidFill>
                  <a:srgbClr val="0033CC"/>
                </a:solidFill>
              </a:rPr>
              <a:t>, havendo </a:t>
            </a:r>
            <a:r>
              <a:rPr lang="pt-PT" sz="1600" dirty="0">
                <a:solidFill>
                  <a:srgbClr val="0033CC"/>
                </a:solidFill>
              </a:rPr>
              <a:t>resistência física do arrendatário, o senhorio deve efetuar o </a:t>
            </a:r>
            <a:r>
              <a:rPr lang="pt-PT" sz="1600" b="1" dirty="0">
                <a:solidFill>
                  <a:srgbClr val="0033CC"/>
                </a:solidFill>
              </a:rPr>
              <a:t>P</a:t>
            </a:r>
            <a:r>
              <a:rPr lang="pt-PT" sz="1600" b="1" cap="small" dirty="0">
                <a:solidFill>
                  <a:srgbClr val="0033CC"/>
                </a:solidFill>
              </a:rPr>
              <a:t>edido </a:t>
            </a:r>
            <a:r>
              <a:rPr lang="pt-PT" sz="1600" b="1" cap="small" dirty="0">
                <a:solidFill>
                  <a:srgbClr val="0033CC"/>
                </a:solidFill>
              </a:rPr>
              <a:t>de </a:t>
            </a:r>
            <a:r>
              <a:rPr lang="pt-PT" sz="1600" b="1" cap="small" dirty="0">
                <a:solidFill>
                  <a:srgbClr val="0033CC"/>
                </a:solidFill>
              </a:rPr>
              <a:t>Autorização Judicial </a:t>
            </a:r>
            <a:r>
              <a:rPr lang="pt-PT" sz="1600" dirty="0">
                <a:solidFill>
                  <a:srgbClr val="0033CC"/>
                </a:solidFill>
              </a:rPr>
              <a:t>para entrada forçada e pedido de </a:t>
            </a:r>
            <a:r>
              <a:rPr lang="pt-PT" sz="1600" dirty="0">
                <a:solidFill>
                  <a:srgbClr val="0033CC"/>
                </a:solidFill>
              </a:rPr>
              <a:t>auxílio </a:t>
            </a:r>
            <a:r>
              <a:rPr lang="pt-PT" sz="1600" dirty="0">
                <a:solidFill>
                  <a:srgbClr val="0033CC"/>
                </a:solidFill>
              </a:rPr>
              <a:t>de forças </a:t>
            </a:r>
            <a:r>
              <a:rPr lang="pt-PT" sz="1600" dirty="0">
                <a:solidFill>
                  <a:srgbClr val="0033CC"/>
                </a:solidFill>
              </a:rPr>
              <a:t>policiais</a:t>
            </a:r>
            <a:r>
              <a:rPr lang="pt-PT" sz="1600" dirty="0">
                <a:solidFill>
                  <a:srgbClr val="0033CC"/>
                </a:solidFill>
              </a:rPr>
              <a:t>, que deve der proferida em</a:t>
            </a:r>
            <a:r>
              <a:rPr lang="pt-PT" sz="1600" b="1" dirty="0">
                <a:solidFill>
                  <a:srgbClr val="0033CC"/>
                </a:solidFill>
              </a:rPr>
              <a:t> </a:t>
            </a:r>
            <a:r>
              <a:rPr lang="pt-PT" sz="1600" b="1" dirty="0">
                <a:solidFill>
                  <a:srgbClr val="0033CC"/>
                </a:solidFill>
              </a:rPr>
              <a:t>5 dias</a:t>
            </a:r>
            <a:r>
              <a:rPr lang="pt-PT" sz="1600" dirty="0">
                <a:solidFill>
                  <a:srgbClr val="0033CC"/>
                </a:solidFill>
              </a:rPr>
              <a:t>.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u="sng" dirty="0">
                <a:solidFill>
                  <a:srgbClr val="0033CC"/>
                </a:solidFill>
              </a:rPr>
              <a:t>Em </a:t>
            </a:r>
            <a:r>
              <a:rPr lang="pt-PT" sz="1600" u="sng" dirty="0">
                <a:solidFill>
                  <a:srgbClr val="0033CC"/>
                </a:solidFill>
              </a:rPr>
              <a:t>caso de dedução de oposição com prestação da caução e pagamento da taxa de justiça </a:t>
            </a:r>
            <a:r>
              <a:rPr lang="pt-PT" sz="1600" dirty="0">
                <a:solidFill>
                  <a:srgbClr val="0033CC"/>
                </a:solidFill>
              </a:rPr>
              <a:t>há lugar a </a:t>
            </a:r>
            <a:r>
              <a:rPr lang="pt-PT" sz="1600" b="1" cap="small" dirty="0">
                <a:solidFill>
                  <a:srgbClr val="0033CC"/>
                </a:solidFill>
              </a:rPr>
              <a:t>Ação </a:t>
            </a:r>
            <a:r>
              <a:rPr lang="pt-PT" sz="1600" b="1" cap="small" dirty="0">
                <a:solidFill>
                  <a:srgbClr val="0033CC"/>
                </a:solidFill>
              </a:rPr>
              <a:t>Especial Declarativa</a:t>
            </a:r>
            <a:r>
              <a:rPr lang="pt-PT" sz="1600" dirty="0">
                <a:solidFill>
                  <a:srgbClr val="0033CC"/>
                </a:solidFill>
              </a:rPr>
              <a:t>, devendo a audiência realizar-se </a:t>
            </a:r>
            <a:r>
              <a:rPr lang="pt-PT" sz="1600" dirty="0">
                <a:solidFill>
                  <a:srgbClr val="0033CC"/>
                </a:solidFill>
              </a:rPr>
              <a:t>em </a:t>
            </a:r>
            <a:r>
              <a:rPr lang="pt-PT" sz="1600" b="1" dirty="0">
                <a:solidFill>
                  <a:srgbClr val="0033CC"/>
                </a:solidFill>
              </a:rPr>
              <a:t>20 dias</a:t>
            </a:r>
            <a:r>
              <a:rPr lang="pt-PT" sz="1600" dirty="0">
                <a:solidFill>
                  <a:srgbClr val="0033CC"/>
                </a:solidFill>
              </a:rPr>
              <a:t>. A sentença tem os efeitos práticos do título para desocupação, mas não há novo pedido  de autorização judicial para entrada em domicílio.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pt-PT" smtClean="0"/>
          </a:p>
          <a:p>
            <a:pPr marL="0" indent="0">
              <a:buFont typeface="Arial" charset="0"/>
              <a:buNone/>
            </a:pPr>
            <a:endParaRPr lang="pt-PT" smtClean="0"/>
          </a:p>
          <a:p>
            <a:pPr marL="0" indent="0">
              <a:buFont typeface="Arial" charset="0"/>
              <a:buNone/>
            </a:pPr>
            <a:endParaRPr lang="pt-PT" smtClean="0"/>
          </a:p>
          <a:p>
            <a:pPr marL="0" indent="0">
              <a:buFont typeface="Arial" charset="0"/>
              <a:buNone/>
            </a:pPr>
            <a:endParaRPr lang="pt-PT" smtClean="0"/>
          </a:p>
        </p:txBody>
      </p:sp>
      <p:graphicFrame>
        <p:nvGraphicFramePr>
          <p:cNvPr id="7" name="Diagrama 6"/>
          <p:cNvGraphicFramePr/>
          <p:nvPr/>
        </p:nvGraphicFramePr>
        <p:xfrm>
          <a:off x="468314" y="1057807"/>
          <a:ext cx="8208912" cy="5466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6867" name="CaixaDeTexto 12"/>
          <p:cNvSpPr txBox="1">
            <a:spLocks noChangeArrowheads="1"/>
          </p:cNvSpPr>
          <p:nvPr/>
        </p:nvSpPr>
        <p:spPr bwMode="auto">
          <a:xfrm>
            <a:off x="2941638" y="1651000"/>
            <a:ext cx="20701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1600" b="1">
                <a:solidFill>
                  <a:srgbClr val="FFFFFF"/>
                </a:solidFill>
                <a:latin typeface="Calibri" pitchFamily="34" charset="0"/>
              </a:rPr>
              <a:t>Desocupação</a:t>
            </a:r>
            <a:r>
              <a:rPr lang="pt-PT" sz="1500">
                <a:solidFill>
                  <a:srgbClr val="FFFFFF"/>
                </a:solidFill>
                <a:latin typeface="Calibri" pitchFamily="34" charset="0"/>
              </a:rPr>
              <a:t> do imóvel</a:t>
            </a:r>
          </a:p>
        </p:txBody>
      </p:sp>
      <p:sp>
        <p:nvSpPr>
          <p:cNvPr id="36868" name="CaixaDeTexto 13"/>
          <p:cNvSpPr txBox="1">
            <a:spLocks noChangeArrowheads="1"/>
          </p:cNvSpPr>
          <p:nvPr/>
        </p:nvSpPr>
        <p:spPr bwMode="auto">
          <a:xfrm>
            <a:off x="611188" y="1830388"/>
            <a:ext cx="23764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1600" b="1">
                <a:solidFill>
                  <a:srgbClr val="FFFFFF"/>
                </a:solidFill>
                <a:latin typeface="Calibri" pitchFamily="34" charset="0"/>
              </a:rPr>
              <a:t>Rendas em atraso</a:t>
            </a:r>
          </a:p>
        </p:txBody>
      </p:sp>
      <p:sp>
        <p:nvSpPr>
          <p:cNvPr id="36869" name="CaixaDeTexto 14"/>
          <p:cNvSpPr txBox="1">
            <a:spLocks noChangeArrowheads="1"/>
          </p:cNvSpPr>
          <p:nvPr/>
        </p:nvSpPr>
        <p:spPr bwMode="auto">
          <a:xfrm>
            <a:off x="3006725" y="2338388"/>
            <a:ext cx="20113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1600" b="1">
                <a:solidFill>
                  <a:srgbClr val="FFFFFF"/>
                </a:solidFill>
                <a:latin typeface="Calibri" pitchFamily="34" charset="0"/>
              </a:rPr>
              <a:t>Pagamento da renda (em mora – resolução sem efeito)</a:t>
            </a:r>
          </a:p>
        </p:txBody>
      </p:sp>
      <p:cxnSp>
        <p:nvCxnSpPr>
          <p:cNvPr id="31" name="Conexão recta unidireccional 30"/>
          <p:cNvCxnSpPr/>
          <p:nvPr/>
        </p:nvCxnSpPr>
        <p:spPr>
          <a:xfrm>
            <a:off x="2916238" y="1557338"/>
            <a:ext cx="0" cy="16049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Conexão recta unidireccional 32"/>
          <p:cNvCxnSpPr/>
          <p:nvPr/>
        </p:nvCxnSpPr>
        <p:spPr>
          <a:xfrm>
            <a:off x="5154613" y="1557338"/>
            <a:ext cx="0" cy="1612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872" name="CaixaDeTexto 37"/>
          <p:cNvSpPr txBox="1">
            <a:spLocks noChangeArrowheads="1"/>
          </p:cNvSpPr>
          <p:nvPr/>
        </p:nvSpPr>
        <p:spPr bwMode="auto">
          <a:xfrm>
            <a:off x="1336675" y="3170238"/>
            <a:ext cx="295116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1400" b="1">
                <a:solidFill>
                  <a:srgbClr val="000000"/>
                </a:solidFill>
                <a:latin typeface="Calibri" pitchFamily="34" charset="0"/>
              </a:rPr>
              <a:t>Comunicação obrigação incumprida</a:t>
            </a:r>
          </a:p>
          <a:p>
            <a:pPr algn="ctr"/>
            <a:r>
              <a:rPr lang="pt-PT" sz="1400">
                <a:solidFill>
                  <a:srgbClr val="0000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4003675" y="3162300"/>
            <a:ext cx="2689225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cap="small" dirty="0">
                <a:solidFill>
                  <a:srgbClr val="FFFF00"/>
                </a:solidFill>
                <a:latin typeface="Calibri"/>
              </a:rPr>
              <a:t>Título </a:t>
            </a:r>
            <a:r>
              <a:rPr lang="pt-PT" sz="1500" b="1" cap="small" dirty="0">
                <a:solidFill>
                  <a:srgbClr val="FFFF00"/>
                </a:solidFill>
                <a:latin typeface="Calibri"/>
              </a:rPr>
              <a:t>Executivo</a:t>
            </a:r>
            <a:endParaRPr lang="pt-PT" sz="1500" b="1" cap="small" dirty="0">
              <a:solidFill>
                <a:srgbClr val="FFFF00"/>
              </a:solidFill>
              <a:latin typeface="Calibri"/>
            </a:endParaRPr>
          </a:p>
        </p:txBody>
      </p:sp>
      <p:cxnSp>
        <p:nvCxnSpPr>
          <p:cNvPr id="43" name="Conexão recta 42"/>
          <p:cNvCxnSpPr/>
          <p:nvPr/>
        </p:nvCxnSpPr>
        <p:spPr>
          <a:xfrm>
            <a:off x="2917825" y="1120775"/>
            <a:ext cx="0" cy="4953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CaixaDeTexto 44"/>
          <p:cNvSpPr txBox="1"/>
          <p:nvPr/>
        </p:nvSpPr>
        <p:spPr>
          <a:xfrm>
            <a:off x="649288" y="1041400"/>
            <a:ext cx="2085975" cy="3698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dirty="0">
                <a:solidFill>
                  <a:prstClr val="black"/>
                </a:solidFill>
              </a:rPr>
              <a:t>3 meses</a:t>
            </a:r>
          </a:p>
        </p:txBody>
      </p:sp>
      <p:cxnSp>
        <p:nvCxnSpPr>
          <p:cNvPr id="47" name="Conexão recta 46"/>
          <p:cNvCxnSpPr/>
          <p:nvPr/>
        </p:nvCxnSpPr>
        <p:spPr>
          <a:xfrm>
            <a:off x="5154613" y="1133475"/>
            <a:ext cx="0" cy="482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3027363" y="1027113"/>
            <a:ext cx="2049462" cy="368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dirty="0">
                <a:solidFill>
                  <a:prstClr val="black"/>
                </a:solidFill>
              </a:rPr>
              <a:t>+ 3 </a:t>
            </a:r>
            <a:r>
              <a:rPr lang="pt-PT" dirty="0">
                <a:solidFill>
                  <a:prstClr val="black"/>
                </a:solidFill>
              </a:rPr>
              <a:t>meses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5256213" y="1041400"/>
            <a:ext cx="3276600" cy="3698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dirty="0">
                <a:solidFill>
                  <a:prstClr val="black"/>
                </a:solidFill>
              </a:rPr>
              <a:t>+ 10 </a:t>
            </a:r>
            <a:r>
              <a:rPr lang="pt-PT" dirty="0">
                <a:solidFill>
                  <a:prstClr val="black"/>
                </a:solidFill>
              </a:rPr>
              <a:t>meses (tempo médio </a:t>
            </a:r>
            <a:r>
              <a:rPr lang="pt-PT" dirty="0">
                <a:solidFill>
                  <a:prstClr val="black"/>
                </a:solidFill>
              </a:rPr>
              <a:t>atual</a:t>
            </a:r>
            <a:r>
              <a:rPr lang="pt-PT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5154613" y="1716088"/>
            <a:ext cx="3738562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cap="small" dirty="0">
                <a:solidFill>
                  <a:srgbClr val="FFC000"/>
                </a:solidFill>
                <a:latin typeface="Calibri"/>
              </a:rPr>
              <a:t>Acção executiva de despejo</a:t>
            </a:r>
          </a:p>
          <a:p>
            <a:pPr algn="just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t-PT" sz="1400" b="1" dirty="0">
                <a:solidFill>
                  <a:prstClr val="white"/>
                </a:solidFill>
                <a:latin typeface="Calibri"/>
              </a:rPr>
              <a:t>• </a:t>
            </a:r>
            <a:r>
              <a:rPr lang="pt-PT" sz="1500" dirty="0">
                <a:solidFill>
                  <a:prstClr val="white"/>
                </a:solidFill>
                <a:latin typeface="Calibri"/>
              </a:rPr>
              <a:t>Competência do Agente de </a:t>
            </a:r>
            <a:r>
              <a:rPr lang="pt-PT" sz="1500" dirty="0">
                <a:solidFill>
                  <a:prstClr val="white"/>
                </a:solidFill>
                <a:latin typeface="Calibri"/>
              </a:rPr>
              <a:t>Execução</a:t>
            </a:r>
          </a:p>
          <a:p>
            <a:pPr algn="just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pt-PT" sz="1500" dirty="0">
                <a:solidFill>
                  <a:prstClr val="white"/>
                </a:solidFill>
                <a:latin typeface="Calibri"/>
              </a:rPr>
              <a:t> • </a:t>
            </a:r>
            <a:r>
              <a:rPr lang="pt-PT" sz="1500" dirty="0">
                <a:solidFill>
                  <a:prstClr val="white"/>
                </a:solidFill>
                <a:latin typeface="Calibri"/>
              </a:rPr>
              <a:t>Oposição à execução </a:t>
            </a:r>
            <a:r>
              <a:rPr lang="pt-PT" sz="1500" dirty="0">
                <a:solidFill>
                  <a:prstClr val="white"/>
                </a:solidFill>
                <a:latin typeface="Calibri"/>
              </a:rPr>
              <a:t>em </a:t>
            </a:r>
            <a:r>
              <a:rPr lang="pt-PT" sz="1500" b="1" dirty="0">
                <a:solidFill>
                  <a:prstClr val="white"/>
                </a:solidFill>
                <a:latin typeface="Calibri"/>
              </a:rPr>
              <a:t>20 dias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 dirty="0">
              <a:solidFill>
                <a:prstClr val="white"/>
              </a:solidFill>
              <a:latin typeface="Calibri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769938" y="4427538"/>
            <a:ext cx="1089025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dirty="0">
                <a:solidFill>
                  <a:prstClr val="black"/>
                </a:solidFill>
              </a:rPr>
              <a:t>2 meses</a:t>
            </a:r>
          </a:p>
        </p:txBody>
      </p:sp>
      <p:cxnSp>
        <p:nvCxnSpPr>
          <p:cNvPr id="25" name="Conexão recta unidireccional 24"/>
          <p:cNvCxnSpPr/>
          <p:nvPr/>
        </p:nvCxnSpPr>
        <p:spPr>
          <a:xfrm>
            <a:off x="1979613" y="4508500"/>
            <a:ext cx="0" cy="14144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882" name="CaixaDeTexto 26"/>
          <p:cNvSpPr txBox="1">
            <a:spLocks noChangeArrowheads="1"/>
          </p:cNvSpPr>
          <p:nvPr/>
        </p:nvSpPr>
        <p:spPr bwMode="auto">
          <a:xfrm>
            <a:off x="692150" y="5081588"/>
            <a:ext cx="12874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1600" b="1">
                <a:solidFill>
                  <a:srgbClr val="FFFFFF"/>
                </a:solidFill>
                <a:latin typeface="Calibri" pitchFamily="34" charset="0"/>
              </a:rPr>
              <a:t>Rendas em atraso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2063750" y="4437063"/>
            <a:ext cx="792163" cy="3238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dirty="0">
                <a:solidFill>
                  <a:prstClr val="black"/>
                </a:solidFill>
              </a:rPr>
              <a:t>+ 1 </a:t>
            </a:r>
            <a:r>
              <a:rPr lang="pt-PT" sz="1500" dirty="0">
                <a:solidFill>
                  <a:prstClr val="black"/>
                </a:solidFill>
              </a:rPr>
              <a:t>mês</a:t>
            </a:r>
          </a:p>
        </p:txBody>
      </p:sp>
      <p:cxnSp>
        <p:nvCxnSpPr>
          <p:cNvPr id="29" name="Conexão recta unidireccional 28"/>
          <p:cNvCxnSpPr/>
          <p:nvPr/>
        </p:nvCxnSpPr>
        <p:spPr>
          <a:xfrm>
            <a:off x="2916238" y="4508500"/>
            <a:ext cx="0" cy="15843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885" name="CaixaDeTexto 18"/>
          <p:cNvSpPr txBox="1">
            <a:spLocks noChangeArrowheads="1"/>
          </p:cNvSpPr>
          <p:nvPr/>
        </p:nvSpPr>
        <p:spPr bwMode="auto">
          <a:xfrm>
            <a:off x="3924300" y="5713413"/>
            <a:ext cx="1943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1400">
                <a:solidFill>
                  <a:srgbClr val="000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3662363" y="4914900"/>
            <a:ext cx="39592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cap="small" dirty="0">
                <a:solidFill>
                  <a:srgbClr val="FFC000"/>
                </a:solidFill>
                <a:latin typeface="Calibri"/>
              </a:rPr>
              <a:t>Procedimento extrajudicial de despejo</a:t>
            </a:r>
          </a:p>
        </p:txBody>
      </p:sp>
      <p:sp>
        <p:nvSpPr>
          <p:cNvPr id="36887" name="CaixaDeTexto 20"/>
          <p:cNvSpPr txBox="1">
            <a:spLocks noChangeArrowheads="1"/>
          </p:cNvSpPr>
          <p:nvPr/>
        </p:nvSpPr>
        <p:spPr bwMode="auto">
          <a:xfrm>
            <a:off x="3719513" y="5322888"/>
            <a:ext cx="41751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1500">
                <a:solidFill>
                  <a:srgbClr val="FFFFFF"/>
                </a:solidFill>
                <a:latin typeface="Calibri" pitchFamily="34" charset="0"/>
              </a:rPr>
              <a:t>• Competência dos Agentes de Execução e Notários</a:t>
            </a:r>
          </a:p>
        </p:txBody>
      </p:sp>
      <p:sp>
        <p:nvSpPr>
          <p:cNvPr id="36888" name="CaixaDeTexto 51"/>
          <p:cNvSpPr txBox="1">
            <a:spLocks noChangeArrowheads="1"/>
          </p:cNvSpPr>
          <p:nvPr/>
        </p:nvSpPr>
        <p:spPr bwMode="auto">
          <a:xfrm>
            <a:off x="539750" y="5922963"/>
            <a:ext cx="22320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1400">
                <a:solidFill>
                  <a:srgbClr val="000000"/>
                </a:solidFill>
                <a:latin typeface="Calibri" pitchFamily="34" charset="0"/>
              </a:rPr>
              <a:t>Comunicação obrigação incumprida</a:t>
            </a:r>
          </a:p>
        </p:txBody>
      </p:sp>
      <p:sp>
        <p:nvSpPr>
          <p:cNvPr id="36889" name="CaixaDeTexto 52"/>
          <p:cNvSpPr txBox="1">
            <a:spLocks noChangeArrowheads="1"/>
          </p:cNvSpPr>
          <p:nvPr/>
        </p:nvSpPr>
        <p:spPr bwMode="auto">
          <a:xfrm>
            <a:off x="2016125" y="4905375"/>
            <a:ext cx="863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1600" b="1">
                <a:solidFill>
                  <a:srgbClr val="FFFFFF"/>
                </a:solidFill>
                <a:latin typeface="Calibri" pitchFamily="34" charset="0"/>
              </a:rPr>
              <a:t>Desoc</a:t>
            </a:r>
            <a:r>
              <a:rPr lang="pt-PT" sz="1600">
                <a:solidFill>
                  <a:srgbClr val="FFFFFF"/>
                </a:solidFill>
                <a:latin typeface="Calibri" pitchFamily="34" charset="0"/>
              </a:rPr>
              <a:t>.</a:t>
            </a:r>
          </a:p>
          <a:p>
            <a:pPr algn="ctr"/>
            <a:r>
              <a:rPr lang="pt-PT" sz="1600">
                <a:solidFill>
                  <a:srgbClr val="FFFFFF"/>
                </a:solidFill>
                <a:latin typeface="Calibri" pitchFamily="34" charset="0"/>
              </a:rPr>
              <a:t>do imóvel</a:t>
            </a:r>
          </a:p>
        </p:txBody>
      </p:sp>
      <p:sp>
        <p:nvSpPr>
          <p:cNvPr id="62" name="CaixaDeTexto 61"/>
          <p:cNvSpPr txBox="1"/>
          <p:nvPr/>
        </p:nvSpPr>
        <p:spPr>
          <a:xfrm>
            <a:off x="2124075" y="6092825"/>
            <a:ext cx="15113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cap="small" dirty="0">
                <a:solidFill>
                  <a:srgbClr val="FF0000"/>
                </a:solidFill>
                <a:latin typeface="Calibri"/>
              </a:rPr>
              <a:t>BNA</a:t>
            </a:r>
            <a:endParaRPr lang="pt-PT" b="1" cap="small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63" name="CaixaDeTexto 62"/>
          <p:cNvSpPr txBox="1"/>
          <p:nvPr/>
        </p:nvSpPr>
        <p:spPr>
          <a:xfrm>
            <a:off x="2987675" y="4446588"/>
            <a:ext cx="504825" cy="2603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prstClr val="black"/>
                </a:solidFill>
              </a:rPr>
              <a:t>+15 </a:t>
            </a:r>
            <a:r>
              <a:rPr lang="pt-PT" sz="1100" dirty="0">
                <a:solidFill>
                  <a:prstClr val="black"/>
                </a:solidFill>
              </a:rPr>
              <a:t>d</a:t>
            </a:r>
          </a:p>
        </p:txBody>
      </p:sp>
      <p:cxnSp>
        <p:nvCxnSpPr>
          <p:cNvPr id="64" name="Conexão recta unidireccional 63"/>
          <p:cNvCxnSpPr/>
          <p:nvPr/>
        </p:nvCxnSpPr>
        <p:spPr>
          <a:xfrm>
            <a:off x="3563938" y="4508500"/>
            <a:ext cx="0" cy="12271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CaixaDeTexto 67"/>
          <p:cNvSpPr txBox="1"/>
          <p:nvPr/>
        </p:nvSpPr>
        <p:spPr>
          <a:xfrm>
            <a:off x="3240088" y="5646738"/>
            <a:ext cx="1368425" cy="784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cap="small" dirty="0">
                <a:solidFill>
                  <a:srgbClr val="FFFF00"/>
                </a:solidFill>
                <a:latin typeface="Calibri"/>
              </a:rPr>
              <a:t>Título desocupação do locado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2941534" y="4753767"/>
            <a:ext cx="403828" cy="1872207"/>
          </a:xfrm>
          <a:prstGeom prst="rect">
            <a:avLst/>
          </a:prstGeom>
          <a:noFill/>
        </p:spPr>
        <p:txBody>
          <a:bodyPr vert="wordArt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b="1" dirty="0">
                <a:solidFill>
                  <a:prstClr val="white"/>
                </a:solidFill>
                <a:latin typeface="Calibri"/>
              </a:rPr>
              <a:t>Oposição</a:t>
            </a:r>
            <a:endParaRPr lang="pt-PT" sz="1200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2" name="CaixaDeTexto 71"/>
          <p:cNvSpPr txBox="1"/>
          <p:nvPr/>
        </p:nvSpPr>
        <p:spPr>
          <a:xfrm>
            <a:off x="3662363" y="4452938"/>
            <a:ext cx="4870450" cy="3381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dirty="0">
                <a:solidFill>
                  <a:prstClr val="black"/>
                </a:solidFill>
              </a:rPr>
              <a:t>Desocupação imediata </a:t>
            </a:r>
          </a:p>
        </p:txBody>
      </p:sp>
      <p:sp>
        <p:nvSpPr>
          <p:cNvPr id="40" name="CaixaDeTexto 39"/>
          <p:cNvSpPr txBox="1"/>
          <p:nvPr/>
        </p:nvSpPr>
        <p:spPr>
          <a:xfrm>
            <a:off x="179388" y="111125"/>
            <a:ext cx="4168775" cy="4762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7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 Principais alterações (</a:t>
            </a:r>
            <a:r>
              <a:rPr lang="pt-PT" sz="2500" b="1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cont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.)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2" name="Rectângulo 41"/>
          <p:cNvSpPr/>
          <p:nvPr/>
        </p:nvSpPr>
        <p:spPr>
          <a:xfrm>
            <a:off x="455613" y="587375"/>
            <a:ext cx="8280400" cy="320675"/>
          </a:xfrm>
          <a:prstGeom prst="rect">
            <a:avLst/>
          </a:prstGeom>
          <a:solidFill>
            <a:srgbClr val="00CC66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solidFill>
                  <a:schemeClr val="bg1"/>
                </a:solidFill>
              </a:rPr>
              <a:t>Regime Lei n.º 6/2006</a:t>
            </a:r>
            <a:endParaRPr lang="pt-PT" b="1" dirty="0">
              <a:solidFill>
                <a:schemeClr val="bg1"/>
              </a:solidFill>
            </a:endParaRPr>
          </a:p>
        </p:txBody>
      </p:sp>
      <p:sp>
        <p:nvSpPr>
          <p:cNvPr id="54" name="Rectângulo 53"/>
          <p:cNvSpPr/>
          <p:nvPr/>
        </p:nvSpPr>
        <p:spPr>
          <a:xfrm>
            <a:off x="455613" y="4005263"/>
            <a:ext cx="8280400" cy="320675"/>
          </a:xfrm>
          <a:prstGeom prst="rect">
            <a:avLst/>
          </a:prstGeom>
          <a:solidFill>
            <a:srgbClr val="00CC66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solidFill>
                  <a:schemeClr val="bg1"/>
                </a:solidFill>
              </a:rPr>
              <a:t>Regime Lei n.º 6/2006, com alteração Lei n.º 31/2012</a:t>
            </a:r>
            <a:endParaRPr lang="pt-PT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115888"/>
            <a:ext cx="4168775" cy="477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7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 Principais alterações (</a:t>
            </a:r>
            <a:r>
              <a:rPr lang="pt-PT" sz="2500" b="1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cont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.)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4" name="Rectângulo 13"/>
          <p:cNvSpPr/>
          <p:nvPr/>
        </p:nvSpPr>
        <p:spPr>
          <a:xfrm>
            <a:off x="468313" y="822325"/>
            <a:ext cx="8280400" cy="358775"/>
          </a:xfrm>
          <a:prstGeom prst="rect">
            <a:avLst/>
          </a:prstGeom>
          <a:solidFill>
            <a:srgbClr val="00CC66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solidFill>
                  <a:schemeClr val="bg1"/>
                </a:solidFill>
              </a:rPr>
              <a:t>Funcionamento do BNA</a:t>
            </a:r>
            <a:endParaRPr lang="pt-PT" b="1" dirty="0">
              <a:solidFill>
                <a:schemeClr val="bg1"/>
              </a:solidFill>
            </a:endParaRPr>
          </a:p>
        </p:txBody>
      </p:sp>
      <p:sp>
        <p:nvSpPr>
          <p:cNvPr id="15" name="Marcador de Posição do Número do Diapositivo 2"/>
          <p:cNvSpPr>
            <a:spLocks noGrp="1"/>
          </p:cNvSpPr>
          <p:nvPr>
            <p:ph type="sldNum" sz="quarter" idx="12"/>
          </p:nvPr>
        </p:nvSpPr>
        <p:spPr>
          <a:xfrm>
            <a:off x="6610350" y="6237288"/>
            <a:ext cx="2133600" cy="365125"/>
          </a:xfrm>
        </p:spPr>
        <p:txBody>
          <a:bodyPr/>
          <a:lstStyle/>
          <a:p>
            <a:pPr>
              <a:defRPr/>
            </a:pPr>
            <a:fld id="{F7A180EF-E821-424D-AD47-2F3865196128}" type="slidenum">
              <a:rPr lang="pt-PT"/>
              <a:pPr>
                <a:defRPr/>
              </a:pPr>
              <a:t>23</a:t>
            </a:fld>
            <a:endParaRPr lang="pt-PT" dirty="0"/>
          </a:p>
        </p:txBody>
      </p:sp>
      <p:sp>
        <p:nvSpPr>
          <p:cNvPr id="37892" name="Rectângulo 6"/>
          <p:cNvSpPr>
            <a:spLocks noChangeArrowheads="1"/>
          </p:cNvSpPr>
          <p:nvPr/>
        </p:nvSpPr>
        <p:spPr bwMode="auto">
          <a:xfrm>
            <a:off x="560388" y="5883275"/>
            <a:ext cx="462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PT" sz="1600" b="1">
                <a:latin typeface="Calibri" pitchFamily="34" charset="0"/>
              </a:rPr>
              <a:t>Fonte</a:t>
            </a:r>
            <a:r>
              <a:rPr lang="pt-PT" sz="1600">
                <a:latin typeface="Calibri" pitchFamily="34" charset="0"/>
              </a:rPr>
              <a:t>: Dados da DGAJ até ao dia 30/04/2013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331913" y="1484313"/>
          <a:ext cx="6553200" cy="4206875"/>
        </p:xfrm>
        <a:graphic>
          <a:graphicData uri="http://schemas.openxmlformats.org/drawingml/2006/table">
            <a:tbl>
              <a:tblPr firstRow="1" firstCol="1" bandRow="1"/>
              <a:tblGrid>
                <a:gridCol w="3456384"/>
                <a:gridCol w="309634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Requerimentos entrados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1076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Requerimentos recusados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536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Requerimentos admitidos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540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Títulos de desocupação emitidos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Oposições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87338" y="-241300"/>
            <a:ext cx="1995487" cy="8620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8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 Conclusões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6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B35250-879F-40D4-B5AC-7E317CA0D726}" type="slidenum">
              <a:rPr lang="pt-PT"/>
              <a:pPr>
                <a:defRPr/>
              </a:pPr>
              <a:t>24</a:t>
            </a:fld>
            <a:endParaRPr lang="pt-PT" dirty="0"/>
          </a:p>
        </p:txBody>
      </p:sp>
      <p:sp>
        <p:nvSpPr>
          <p:cNvPr id="6" name="Rectângulo 5"/>
          <p:cNvSpPr/>
          <p:nvPr/>
        </p:nvSpPr>
        <p:spPr>
          <a:xfrm>
            <a:off x="542925" y="2708275"/>
            <a:ext cx="4124325" cy="122555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solidFill>
                  <a:schemeClr val="bg1"/>
                </a:solidFill>
              </a:rPr>
              <a:t>ATUALIZAÇÃO DAS RENDAS </a:t>
            </a:r>
            <a:r>
              <a:rPr lang="pt-PT" b="1" dirty="0">
                <a:solidFill>
                  <a:schemeClr val="bg1"/>
                </a:solidFill>
              </a:rPr>
              <a:t>ANTIGAS </a:t>
            </a:r>
            <a:r>
              <a:rPr lang="pt-PT" b="1" dirty="0">
                <a:solidFill>
                  <a:schemeClr val="bg1"/>
                </a:solidFill>
              </a:rPr>
              <a:t>E TRANSIÇÃO DOS CONTRATOS ANTIGOS PARA O NOVO REGIME</a:t>
            </a:r>
          </a:p>
        </p:txBody>
      </p:sp>
      <p:sp>
        <p:nvSpPr>
          <p:cNvPr id="12" name="Triângulo isósceles 11"/>
          <p:cNvSpPr/>
          <p:nvPr/>
        </p:nvSpPr>
        <p:spPr>
          <a:xfrm rot="5400000">
            <a:off x="2827338" y="3124200"/>
            <a:ext cx="4713287" cy="360363"/>
          </a:xfrm>
          <a:prstGeom prst="triangle">
            <a:avLst>
              <a:gd name="adj" fmla="val 49685"/>
            </a:avLst>
          </a:prstGeom>
          <a:solidFill>
            <a:srgbClr val="FF66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3" name="CaixaDeTexto 12"/>
          <p:cNvSpPr txBox="1"/>
          <p:nvPr/>
        </p:nvSpPr>
        <p:spPr>
          <a:xfrm>
            <a:off x="5561013" y="963613"/>
            <a:ext cx="3114675" cy="4697412"/>
          </a:xfrm>
          <a:prstGeom prst="rect">
            <a:avLst/>
          </a:prstGeom>
          <a:solidFill>
            <a:schemeClr val="accent1">
              <a:lumMod val="40000"/>
              <a:lumOff val="60000"/>
              <a:alpha val="30196"/>
            </a:schemeClr>
          </a:solidFill>
        </p:spPr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+mn-lt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b="1" dirty="0">
                <a:latin typeface="+mn-lt"/>
              </a:rPr>
              <a:t>Maior confiança dos proprietários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+mn-lt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b="1" dirty="0">
                <a:latin typeface="+mn-lt"/>
              </a:rPr>
              <a:t>Maior investimento dos particulares – Promoção da reabilitação urbana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+mn-lt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PT" b="1" dirty="0"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b="1" dirty="0">
              <a:latin typeface="+mn-lt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b="1" dirty="0">
                <a:latin typeface="+mn-lt"/>
              </a:rPr>
              <a:t>Mais oferta de arrendamento a preços acessíveis</a:t>
            </a:r>
            <a:endParaRPr lang="pt-PT" sz="1100" dirty="0">
              <a:latin typeface="+mn-lt"/>
            </a:endParaRPr>
          </a:p>
        </p:txBody>
      </p:sp>
      <p:sp>
        <p:nvSpPr>
          <p:cNvPr id="26" name="Rectângulo 25"/>
          <p:cNvSpPr/>
          <p:nvPr/>
        </p:nvSpPr>
        <p:spPr>
          <a:xfrm>
            <a:off x="541338" y="4581525"/>
            <a:ext cx="4124325" cy="10795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solidFill>
                  <a:schemeClr val="bg1"/>
                </a:solidFill>
              </a:rPr>
              <a:t>DESPEJOS MAIS RÁPIDOS E MAIS SEGUROS  </a:t>
            </a:r>
          </a:p>
        </p:txBody>
      </p:sp>
      <p:sp>
        <p:nvSpPr>
          <p:cNvPr id="27" name="Rectângulo 26"/>
          <p:cNvSpPr/>
          <p:nvPr/>
        </p:nvSpPr>
        <p:spPr>
          <a:xfrm>
            <a:off x="541338" y="1001713"/>
            <a:ext cx="4124325" cy="987425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solidFill>
                  <a:schemeClr val="bg1"/>
                </a:solidFill>
              </a:rPr>
              <a:t>REFORÇO DA LIBERDADE DAS PARTES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 smtClean="0"/>
          </a:p>
        </p:txBody>
      </p:sp>
      <p:sp>
        <p:nvSpPr>
          <p:cNvPr id="39938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40D5D-0B33-4327-9398-411EC064D335}" type="slidenum">
              <a:rPr lang="pt-PT"/>
              <a:pPr>
                <a:defRPr/>
              </a:pPr>
              <a:t>25</a:t>
            </a:fld>
            <a:endParaRPr lang="pt-PT" dirty="0"/>
          </a:p>
        </p:txBody>
      </p:sp>
      <p:pic>
        <p:nvPicPr>
          <p:cNvPr id="39940" name="Picture 27"/>
          <p:cNvPicPr>
            <a:picLocks noChangeAspect="1" noChangeArrowheads="1"/>
          </p:cNvPicPr>
          <p:nvPr/>
        </p:nvPicPr>
        <p:blipFill>
          <a:blip r:embed="rId2"/>
          <a:srcRect b="4942"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1" name="Rectângulo 5"/>
          <p:cNvSpPr>
            <a:spLocks noChangeArrowheads="1"/>
          </p:cNvSpPr>
          <p:nvPr/>
        </p:nvSpPr>
        <p:spPr bwMode="auto">
          <a:xfrm>
            <a:off x="3059113" y="2205038"/>
            <a:ext cx="5905500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PT" sz="4000" b="1" i="1">
              <a:solidFill>
                <a:srgbClr val="C00000"/>
              </a:solidFill>
              <a:latin typeface="Calibri" pitchFamily="34" charset="0"/>
            </a:endParaRPr>
          </a:p>
          <a:p>
            <a:pPr algn="ctr"/>
            <a:r>
              <a:rPr lang="pt-PT" sz="4000" b="1" i="1">
                <a:solidFill>
                  <a:srgbClr val="C00000"/>
                </a:solidFill>
                <a:latin typeface="Calibri" pitchFamily="34" charset="0"/>
              </a:rPr>
              <a:t>Nova Lei das Rendas</a:t>
            </a:r>
            <a:endParaRPr lang="pt-PT" sz="3200" b="1" i="1">
              <a:solidFill>
                <a:srgbClr val="C00000"/>
              </a:solidFill>
              <a:latin typeface="Calibri" pitchFamily="34" charset="0"/>
            </a:endParaRPr>
          </a:p>
          <a:p>
            <a:pPr algn="ctr"/>
            <a:endParaRPr lang="en-GB" sz="3200" i="1">
              <a:latin typeface="Calibri" pitchFamily="34" charset="0"/>
            </a:endParaRPr>
          </a:p>
          <a:p>
            <a:pPr algn="ctr"/>
            <a:endParaRPr lang="en-GB" sz="3200" i="1">
              <a:latin typeface="Calibri" pitchFamily="34" charset="0"/>
            </a:endParaRPr>
          </a:p>
          <a:p>
            <a:pPr algn="ctr"/>
            <a:r>
              <a:rPr lang="en-GB" sz="3200">
                <a:latin typeface="Calibri" pitchFamily="34" charset="0"/>
              </a:rPr>
              <a:t>Muito Obrigada</a:t>
            </a:r>
            <a:r>
              <a:rPr lang="en-GB" sz="3200" i="1">
                <a:latin typeface="Calibri" pitchFamily="34" charset="0"/>
              </a:rPr>
              <a:t>.</a:t>
            </a:r>
          </a:p>
          <a:p>
            <a:pPr algn="ctr"/>
            <a:r>
              <a:rPr lang="en-GB" sz="3200" i="1">
                <a:latin typeface="Calibri" pitchFamily="34" charset="0"/>
              </a:rPr>
              <a:t/>
            </a:r>
            <a:br>
              <a:rPr lang="en-GB" sz="3200" i="1">
                <a:latin typeface="Calibri" pitchFamily="34" charset="0"/>
              </a:rPr>
            </a:br>
            <a:r>
              <a:rPr lang="en-GB" sz="2000" i="1">
                <a:latin typeface="Calibri" pitchFamily="34" charset="0"/>
              </a:rPr>
              <a:t>Lisboa, </a:t>
            </a:r>
            <a:r>
              <a:rPr lang="pt-PT" sz="2000" i="1">
                <a:latin typeface="Calibri" pitchFamily="34" charset="0"/>
              </a:rPr>
              <a:t>30 de maio de</a:t>
            </a:r>
            <a:r>
              <a:rPr lang="en-GB" sz="2000" i="1">
                <a:latin typeface="Calibri" pitchFamily="34" charset="0"/>
              </a:rPr>
              <a:t> 2013</a:t>
            </a:r>
          </a:p>
          <a:p>
            <a:pPr algn="ctr"/>
            <a:endParaRPr lang="pt-PT" sz="2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115888"/>
            <a:ext cx="8656637" cy="477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2. Breve caraterização do mercado de arrendamento 2001/2011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1" name="Rectângulo arredondado 10"/>
          <p:cNvSpPr/>
          <p:nvPr/>
        </p:nvSpPr>
        <p:spPr>
          <a:xfrm>
            <a:off x="1704975" y="1844675"/>
            <a:ext cx="935038" cy="288925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/>
              <a:t>2001</a:t>
            </a:r>
            <a:endParaRPr lang="pt-PT" sz="1200" dirty="0"/>
          </a:p>
        </p:txBody>
      </p:sp>
      <p:sp>
        <p:nvSpPr>
          <p:cNvPr id="12" name="Rectângulo arredondado 11"/>
          <p:cNvSpPr/>
          <p:nvPr/>
        </p:nvSpPr>
        <p:spPr>
          <a:xfrm>
            <a:off x="2713038" y="1844675"/>
            <a:ext cx="935037" cy="288925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/>
              <a:t>2011</a:t>
            </a:r>
            <a:endParaRPr lang="pt-PT" sz="1200" dirty="0"/>
          </a:p>
        </p:txBody>
      </p:sp>
      <p:sp>
        <p:nvSpPr>
          <p:cNvPr id="13" name="Rectângulo arredondado 12"/>
          <p:cNvSpPr/>
          <p:nvPr/>
        </p:nvSpPr>
        <p:spPr>
          <a:xfrm>
            <a:off x="407988" y="2205038"/>
            <a:ext cx="1212850" cy="287337"/>
          </a:xfrm>
          <a:prstGeom prst="roundRect">
            <a:avLst/>
          </a:prstGeom>
          <a:solidFill>
            <a:schemeClr val="tx1">
              <a:lumMod val="65000"/>
              <a:lumOff val="35000"/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/>
              <a:t>Arrendados</a:t>
            </a:r>
            <a:endParaRPr lang="pt-PT" sz="1200" dirty="0"/>
          </a:p>
        </p:txBody>
      </p:sp>
      <p:sp>
        <p:nvSpPr>
          <p:cNvPr id="14" name="Rectângulo arredondado 13"/>
          <p:cNvSpPr/>
          <p:nvPr/>
        </p:nvSpPr>
        <p:spPr>
          <a:xfrm>
            <a:off x="395288" y="2970213"/>
            <a:ext cx="1225550" cy="287337"/>
          </a:xfrm>
          <a:prstGeom prst="roundRect">
            <a:avLst/>
          </a:prstGeom>
          <a:solidFill>
            <a:schemeClr val="tx1">
              <a:lumMod val="65000"/>
              <a:lumOff val="35000"/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b="1" dirty="0"/>
              <a:t>Total</a:t>
            </a:r>
            <a:endParaRPr lang="pt-PT" sz="1200" b="1" dirty="0"/>
          </a:p>
        </p:txBody>
      </p:sp>
      <p:sp>
        <p:nvSpPr>
          <p:cNvPr id="16" name="Rectângulo arredondado 15"/>
          <p:cNvSpPr/>
          <p:nvPr/>
        </p:nvSpPr>
        <p:spPr>
          <a:xfrm>
            <a:off x="1704975" y="2205038"/>
            <a:ext cx="935038" cy="287337"/>
          </a:xfrm>
          <a:prstGeom prst="round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2">
                    <a:lumMod val="50000"/>
                  </a:schemeClr>
                </a:solidFill>
              </a:rPr>
              <a:t>720.878</a:t>
            </a:r>
            <a:endParaRPr lang="pt-PT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Rectângulo arredondado 16"/>
          <p:cNvSpPr/>
          <p:nvPr/>
        </p:nvSpPr>
        <p:spPr>
          <a:xfrm>
            <a:off x="2713038" y="2205038"/>
            <a:ext cx="935037" cy="287337"/>
          </a:xfrm>
          <a:prstGeom prst="round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2">
                    <a:lumMod val="50000"/>
                  </a:schemeClr>
                </a:solidFill>
              </a:rPr>
              <a:t>778.883</a:t>
            </a:r>
            <a:endParaRPr lang="pt-PT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Rectângulo arredondado 17"/>
          <p:cNvSpPr/>
          <p:nvPr/>
        </p:nvSpPr>
        <p:spPr>
          <a:xfrm>
            <a:off x="1692275" y="2970213"/>
            <a:ext cx="935038" cy="287337"/>
          </a:xfrm>
          <a:prstGeom prst="round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b="1" dirty="0">
                <a:solidFill>
                  <a:schemeClr val="tx2">
                    <a:lumMod val="50000"/>
                  </a:schemeClr>
                </a:solidFill>
              </a:rPr>
              <a:t>5.054.922</a:t>
            </a:r>
            <a:endParaRPr lang="pt-PT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Rectângulo arredondado 18"/>
          <p:cNvSpPr/>
          <p:nvPr/>
        </p:nvSpPr>
        <p:spPr>
          <a:xfrm>
            <a:off x="2700338" y="2970213"/>
            <a:ext cx="935037" cy="287337"/>
          </a:xfrm>
          <a:prstGeom prst="round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b="1" dirty="0">
                <a:solidFill>
                  <a:schemeClr val="tx2">
                    <a:lumMod val="50000"/>
                  </a:schemeClr>
                </a:solidFill>
              </a:rPr>
              <a:t>5.859.540</a:t>
            </a:r>
            <a:endParaRPr lang="pt-PT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Rectângulo arredondado 19"/>
          <p:cNvSpPr/>
          <p:nvPr/>
        </p:nvSpPr>
        <p:spPr>
          <a:xfrm>
            <a:off x="3721100" y="1844675"/>
            <a:ext cx="706438" cy="288925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i="1" dirty="0" err="1"/>
              <a:t>Var</a:t>
            </a:r>
            <a:r>
              <a:rPr lang="pt-PT" sz="1200" i="1" dirty="0"/>
              <a:t>. %</a:t>
            </a:r>
            <a:endParaRPr lang="pt-PT" sz="1200" i="1" dirty="0"/>
          </a:p>
        </p:txBody>
      </p:sp>
      <p:sp>
        <p:nvSpPr>
          <p:cNvPr id="21" name="Rectângulo arredondado 20"/>
          <p:cNvSpPr/>
          <p:nvPr/>
        </p:nvSpPr>
        <p:spPr>
          <a:xfrm>
            <a:off x="3721100" y="2205038"/>
            <a:ext cx="706438" cy="287337"/>
          </a:xfrm>
          <a:prstGeom prst="round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i="1" dirty="0">
                <a:solidFill>
                  <a:schemeClr val="tx2">
                    <a:lumMod val="50000"/>
                  </a:schemeClr>
                </a:solidFill>
              </a:rPr>
              <a:t>7%</a:t>
            </a:r>
            <a:endParaRPr lang="pt-PT" sz="11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" name="Rectângulo arredondado 21"/>
          <p:cNvSpPr/>
          <p:nvPr/>
        </p:nvSpPr>
        <p:spPr>
          <a:xfrm>
            <a:off x="3708400" y="2970213"/>
            <a:ext cx="719138" cy="287337"/>
          </a:xfrm>
          <a:prstGeom prst="round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b="1" i="1" dirty="0">
                <a:solidFill>
                  <a:schemeClr val="tx2">
                    <a:lumMod val="50000"/>
                  </a:schemeClr>
                </a:solidFill>
              </a:rPr>
              <a:t>16%</a:t>
            </a:r>
            <a:endParaRPr lang="pt-PT" sz="11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" name="Rectângulo arredondado 22"/>
          <p:cNvSpPr/>
          <p:nvPr/>
        </p:nvSpPr>
        <p:spPr>
          <a:xfrm>
            <a:off x="395288" y="3328988"/>
            <a:ext cx="1225550" cy="28892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i="1" dirty="0">
                <a:solidFill>
                  <a:schemeClr val="tx2">
                    <a:lumMod val="50000"/>
                  </a:schemeClr>
                </a:solidFill>
              </a:rPr>
              <a:t>Arrendados/Total</a:t>
            </a:r>
            <a:endParaRPr lang="pt-PT" sz="11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" name="Rectângulo arredondado 23"/>
          <p:cNvSpPr/>
          <p:nvPr/>
        </p:nvSpPr>
        <p:spPr>
          <a:xfrm>
            <a:off x="1692275" y="3328988"/>
            <a:ext cx="935038" cy="28892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i="1" dirty="0">
                <a:solidFill>
                  <a:schemeClr val="tx2">
                    <a:lumMod val="50000"/>
                  </a:schemeClr>
                </a:solidFill>
              </a:rPr>
              <a:t>14%</a:t>
            </a:r>
            <a:endParaRPr lang="pt-PT" sz="12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5" name="Rectângulo arredondado 24"/>
          <p:cNvSpPr/>
          <p:nvPr/>
        </p:nvSpPr>
        <p:spPr>
          <a:xfrm>
            <a:off x="2700338" y="3328988"/>
            <a:ext cx="935037" cy="28892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i="1" dirty="0">
                <a:solidFill>
                  <a:schemeClr val="tx2">
                    <a:lumMod val="50000"/>
                  </a:schemeClr>
                </a:solidFill>
              </a:rPr>
              <a:t>13%</a:t>
            </a:r>
            <a:endParaRPr lang="pt-PT" sz="12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424" name="CaixaDeTexto 26"/>
          <p:cNvSpPr txBox="1">
            <a:spLocks noChangeArrowheads="1"/>
          </p:cNvSpPr>
          <p:nvPr/>
        </p:nvSpPr>
        <p:spPr bwMode="auto">
          <a:xfrm>
            <a:off x="263525" y="4219575"/>
            <a:ext cx="4956175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PT" sz="1200">
                <a:latin typeface="Calibri" pitchFamily="34" charset="0"/>
              </a:rPr>
              <a:t>* </a:t>
            </a:r>
            <a:r>
              <a:rPr lang="pt-PT" sz="1300">
                <a:latin typeface="Calibri" pitchFamily="34" charset="0"/>
              </a:rPr>
              <a:t>Em 2011, do total de alojamentos vagos foram indicados como estando “para arrendar” um total de 110.221 alojamentos (1,9% do total alojamentos) e “para venda” 164.745 (2,8% do total alojamentos)</a:t>
            </a:r>
          </a:p>
        </p:txBody>
      </p:sp>
      <p:sp>
        <p:nvSpPr>
          <p:cNvPr id="48" name="Rectângulo arredondado 47"/>
          <p:cNvSpPr/>
          <p:nvPr/>
        </p:nvSpPr>
        <p:spPr>
          <a:xfrm>
            <a:off x="395288" y="2565400"/>
            <a:ext cx="1225550" cy="287338"/>
          </a:xfrm>
          <a:prstGeom prst="roundRect">
            <a:avLst/>
          </a:prstGeom>
          <a:solidFill>
            <a:schemeClr val="tx1">
              <a:lumMod val="65000"/>
              <a:lumOff val="35000"/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/>
              <a:t>Vagos *</a:t>
            </a:r>
            <a:endParaRPr lang="pt-PT" sz="1200" dirty="0"/>
          </a:p>
        </p:txBody>
      </p:sp>
      <p:sp>
        <p:nvSpPr>
          <p:cNvPr id="49" name="Rectângulo arredondado 48"/>
          <p:cNvSpPr/>
          <p:nvPr/>
        </p:nvSpPr>
        <p:spPr>
          <a:xfrm>
            <a:off x="1692275" y="2565400"/>
            <a:ext cx="935038" cy="287338"/>
          </a:xfrm>
          <a:prstGeom prst="round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2">
                    <a:lumMod val="50000"/>
                  </a:schemeClr>
                </a:solidFill>
              </a:rPr>
              <a:t>543.927</a:t>
            </a:r>
            <a:endParaRPr lang="pt-PT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0" name="Rectângulo arredondado 49"/>
          <p:cNvSpPr/>
          <p:nvPr/>
        </p:nvSpPr>
        <p:spPr>
          <a:xfrm>
            <a:off x="2700338" y="2565400"/>
            <a:ext cx="935037" cy="287338"/>
          </a:xfrm>
          <a:prstGeom prst="round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tx2">
                    <a:lumMod val="50000"/>
                  </a:schemeClr>
                </a:solidFill>
              </a:rPr>
              <a:t>735.128</a:t>
            </a:r>
            <a:endParaRPr lang="pt-PT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1" name="Rectângulo arredondado 50"/>
          <p:cNvSpPr/>
          <p:nvPr/>
        </p:nvSpPr>
        <p:spPr>
          <a:xfrm>
            <a:off x="3708400" y="2565400"/>
            <a:ext cx="719138" cy="287338"/>
          </a:xfrm>
          <a:prstGeom prst="round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i="1" dirty="0">
                <a:solidFill>
                  <a:schemeClr val="tx2">
                    <a:lumMod val="50000"/>
                  </a:schemeClr>
                </a:solidFill>
              </a:rPr>
              <a:t>35%</a:t>
            </a:r>
            <a:endParaRPr lang="pt-PT" sz="11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2" name="Rectângulo 51"/>
          <p:cNvSpPr/>
          <p:nvPr/>
        </p:nvSpPr>
        <p:spPr>
          <a:xfrm>
            <a:off x="263525" y="981075"/>
            <a:ext cx="4308475" cy="431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dirty="0"/>
              <a:t>Arrendamento </a:t>
            </a:r>
            <a:r>
              <a:rPr lang="pt-PT" sz="1500" b="1" dirty="0"/>
              <a:t>residência habitual no </a:t>
            </a:r>
            <a:r>
              <a:rPr lang="pt-PT" sz="1500" b="1" dirty="0"/>
              <a:t>total de </a:t>
            </a:r>
            <a:r>
              <a:rPr lang="pt-PT" sz="1500" b="1" dirty="0"/>
              <a:t>alojamentos clássicos </a:t>
            </a:r>
            <a:r>
              <a:rPr lang="pt-PT" sz="1500" b="1" dirty="0"/>
              <a:t>– </a:t>
            </a:r>
            <a:r>
              <a:rPr lang="pt-PT" sz="1500" b="1" dirty="0"/>
              <a:t>2001/2011 (INE Censos)</a:t>
            </a:r>
            <a:endParaRPr lang="pt-PT" sz="1500" b="1" dirty="0"/>
          </a:p>
        </p:txBody>
      </p:sp>
      <p:sp>
        <p:nvSpPr>
          <p:cNvPr id="53" name="Rectângulo arredondado 52"/>
          <p:cNvSpPr/>
          <p:nvPr/>
        </p:nvSpPr>
        <p:spPr>
          <a:xfrm>
            <a:off x="395288" y="1844675"/>
            <a:ext cx="1225550" cy="288925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/>
              <a:t>Imóveis</a:t>
            </a:r>
            <a:endParaRPr lang="pt-PT" sz="1200" dirty="0"/>
          </a:p>
        </p:txBody>
      </p:sp>
      <p:sp>
        <p:nvSpPr>
          <p:cNvPr id="54" name="Rectângulo arredondado 53"/>
          <p:cNvSpPr/>
          <p:nvPr/>
        </p:nvSpPr>
        <p:spPr>
          <a:xfrm>
            <a:off x="395288" y="3689350"/>
            <a:ext cx="1225550" cy="31432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i="1" dirty="0">
                <a:solidFill>
                  <a:schemeClr val="tx2">
                    <a:lumMod val="50000"/>
                  </a:schemeClr>
                </a:solidFill>
              </a:rPr>
              <a:t>Vagos/Total</a:t>
            </a:r>
            <a:endParaRPr lang="pt-PT" sz="11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5" name="Rectângulo arredondado 54"/>
          <p:cNvSpPr/>
          <p:nvPr/>
        </p:nvSpPr>
        <p:spPr>
          <a:xfrm>
            <a:off x="1692275" y="3689350"/>
            <a:ext cx="935038" cy="28892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i="1" dirty="0">
                <a:solidFill>
                  <a:schemeClr val="tx2">
                    <a:lumMod val="50000"/>
                  </a:schemeClr>
                </a:solidFill>
              </a:rPr>
              <a:t>10,8%</a:t>
            </a:r>
            <a:endParaRPr lang="pt-PT" sz="12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6" name="Rectângulo arredondado 55"/>
          <p:cNvSpPr/>
          <p:nvPr/>
        </p:nvSpPr>
        <p:spPr>
          <a:xfrm>
            <a:off x="2700338" y="3689350"/>
            <a:ext cx="935037" cy="28892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i="1" dirty="0">
                <a:solidFill>
                  <a:schemeClr val="tx2">
                    <a:lumMod val="50000"/>
                  </a:schemeClr>
                </a:solidFill>
              </a:rPr>
              <a:t>13%</a:t>
            </a:r>
            <a:endParaRPr lang="pt-PT" sz="1200" i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7" name="Gráfico 56"/>
          <p:cNvGraphicFramePr>
            <a:graphicFrameLocks/>
          </p:cNvGraphicFramePr>
          <p:nvPr/>
        </p:nvGraphicFramePr>
        <p:xfrm>
          <a:off x="4518248" y="191338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8" name="Rectângulo 57"/>
          <p:cNvSpPr/>
          <p:nvPr/>
        </p:nvSpPr>
        <p:spPr>
          <a:xfrm>
            <a:off x="5003800" y="981075"/>
            <a:ext cx="3960813" cy="431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dirty="0"/>
              <a:t>Evolução dos contratos antigos (arrendamento habitual)– 2001/2011 (INE Censos)</a:t>
            </a:r>
            <a:endParaRPr lang="pt-PT" sz="1500" b="1" dirty="0"/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53AE5-F5A9-4219-881F-39FCDFC11A04}" type="slidenum">
              <a:rPr lang="pt-PT"/>
              <a:pPr>
                <a:defRPr/>
              </a:pPr>
              <a:t>3</a:t>
            </a:fld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407988" y="5200650"/>
            <a:ext cx="8640762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Procura crescente de arrendamento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Aumento de fogos vagos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Gradual diminuição dos contratos antigos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Elevado </a:t>
            </a:r>
            <a:r>
              <a:rPr lang="pt-PT" sz="1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potencial de crescimento do mercado de arrendamento 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PT" sz="16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9" name="Conexão recta unidireccional 8"/>
          <p:cNvCxnSpPr/>
          <p:nvPr/>
        </p:nvCxnSpPr>
        <p:spPr>
          <a:xfrm>
            <a:off x="6084888" y="2924175"/>
            <a:ext cx="1439862" cy="333375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516688" y="2924175"/>
            <a:ext cx="712787" cy="36036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/>
              <a:t>-40%</a:t>
            </a:r>
            <a:endParaRPr lang="pt-P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>
            <a:graphicFrameLocks/>
          </p:cNvGraphicFramePr>
          <p:nvPr/>
        </p:nvGraphicFramePr>
        <p:xfrm>
          <a:off x="55522" y="2007786"/>
          <a:ext cx="4235856" cy="2612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79388" y="115888"/>
            <a:ext cx="7872412" cy="477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3. 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Breve caraterização do mercado de arrendamento 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2011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250825" y="1627188"/>
            <a:ext cx="3805238" cy="3016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dirty="0"/>
              <a:t>Contratos por antiguidade *- 2011 (%)</a:t>
            </a:r>
            <a:endParaRPr lang="pt-PT" sz="1500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371475" y="4619625"/>
            <a:ext cx="3805238" cy="661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* Ano de celebração do contrato de arrendamento – residência habitual.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Fonte: INE, Censos 2011.</a:t>
            </a:r>
            <a:endParaRPr lang="pt-PT" sz="11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44463" y="3770313"/>
            <a:ext cx="1728787" cy="43338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rgbClr val="000000"/>
                </a:solidFill>
              </a:rPr>
              <a:t> </a:t>
            </a:r>
            <a:endParaRPr lang="pt-PT" sz="1200" dirty="0">
              <a:solidFill>
                <a:srgbClr val="000000"/>
              </a:solidFill>
            </a:endParaRPr>
          </a:p>
        </p:txBody>
      </p:sp>
      <p:sp>
        <p:nvSpPr>
          <p:cNvPr id="29" name="Rectângulo 28"/>
          <p:cNvSpPr/>
          <p:nvPr/>
        </p:nvSpPr>
        <p:spPr>
          <a:xfrm>
            <a:off x="4427538" y="606425"/>
            <a:ext cx="4465637" cy="3016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dirty="0"/>
              <a:t>Contratos  por faixa etária do inquilino (anos)</a:t>
            </a:r>
            <a:endParaRPr lang="pt-PT" sz="1500" b="1" dirty="0"/>
          </a:p>
        </p:txBody>
      </p:sp>
      <p:sp>
        <p:nvSpPr>
          <p:cNvPr id="18439" name="CaixaDeTexto 29"/>
          <p:cNvSpPr txBox="1">
            <a:spLocks noChangeArrowheads="1"/>
          </p:cNvSpPr>
          <p:nvPr/>
        </p:nvSpPr>
        <p:spPr bwMode="auto">
          <a:xfrm>
            <a:off x="4427538" y="981075"/>
            <a:ext cx="16573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1200" b="1">
                <a:latin typeface="Calibri" pitchFamily="34" charset="0"/>
              </a:rPr>
              <a:t>Antes 1990</a:t>
            </a:r>
          </a:p>
        </p:txBody>
      </p:sp>
      <p:sp>
        <p:nvSpPr>
          <p:cNvPr id="18440" name="CaixaDeTexto 34"/>
          <p:cNvSpPr txBox="1">
            <a:spLocks noChangeArrowheads="1"/>
          </p:cNvSpPr>
          <p:nvPr/>
        </p:nvSpPr>
        <p:spPr bwMode="auto">
          <a:xfrm>
            <a:off x="6011863" y="981075"/>
            <a:ext cx="16557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1200" b="1">
                <a:latin typeface="Calibri" pitchFamily="34" charset="0"/>
              </a:rPr>
              <a:t>1991-2005</a:t>
            </a:r>
          </a:p>
        </p:txBody>
      </p:sp>
      <p:sp>
        <p:nvSpPr>
          <p:cNvPr id="18441" name="CaixaDeTexto 35"/>
          <p:cNvSpPr txBox="1">
            <a:spLocks noChangeArrowheads="1"/>
          </p:cNvSpPr>
          <p:nvPr/>
        </p:nvSpPr>
        <p:spPr bwMode="auto">
          <a:xfrm>
            <a:off x="7524750" y="981075"/>
            <a:ext cx="16557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1200" b="1">
                <a:latin typeface="Calibri" pitchFamily="34" charset="0"/>
              </a:rPr>
              <a:t>2006-2011</a:t>
            </a:r>
          </a:p>
        </p:txBody>
      </p:sp>
      <p:sp>
        <p:nvSpPr>
          <p:cNvPr id="47" name="Rectângulo 46"/>
          <p:cNvSpPr/>
          <p:nvPr/>
        </p:nvSpPr>
        <p:spPr>
          <a:xfrm>
            <a:off x="4427538" y="3054350"/>
            <a:ext cx="4465637" cy="3032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dirty="0"/>
              <a:t>Contratos  por renda (€/mês)</a:t>
            </a:r>
            <a:endParaRPr lang="pt-PT" sz="1500" b="1" dirty="0"/>
          </a:p>
        </p:txBody>
      </p:sp>
      <p:sp>
        <p:nvSpPr>
          <p:cNvPr id="18443" name="CaixaDeTexto 33"/>
          <p:cNvSpPr txBox="1">
            <a:spLocks noChangeArrowheads="1"/>
          </p:cNvSpPr>
          <p:nvPr/>
        </p:nvSpPr>
        <p:spPr bwMode="auto">
          <a:xfrm>
            <a:off x="4427538" y="3357563"/>
            <a:ext cx="16573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1200" b="1">
                <a:latin typeface="Calibri" pitchFamily="34" charset="0"/>
              </a:rPr>
              <a:t>Antes 1990</a:t>
            </a:r>
          </a:p>
        </p:txBody>
      </p:sp>
      <p:sp>
        <p:nvSpPr>
          <p:cNvPr id="18444" name="CaixaDeTexto 36"/>
          <p:cNvSpPr txBox="1">
            <a:spLocks noChangeArrowheads="1"/>
          </p:cNvSpPr>
          <p:nvPr/>
        </p:nvSpPr>
        <p:spPr bwMode="auto">
          <a:xfrm>
            <a:off x="6011863" y="3357563"/>
            <a:ext cx="16557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1200" b="1">
                <a:latin typeface="Calibri" pitchFamily="34" charset="0"/>
              </a:rPr>
              <a:t>1991-2005</a:t>
            </a:r>
          </a:p>
        </p:txBody>
      </p:sp>
      <p:sp>
        <p:nvSpPr>
          <p:cNvPr id="18445" name="CaixaDeTexto 37"/>
          <p:cNvSpPr txBox="1">
            <a:spLocks noChangeArrowheads="1"/>
          </p:cNvSpPr>
          <p:nvPr/>
        </p:nvSpPr>
        <p:spPr bwMode="auto">
          <a:xfrm>
            <a:off x="7524750" y="3357563"/>
            <a:ext cx="16557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1200" b="1">
                <a:latin typeface="Calibri" pitchFamily="34" charset="0"/>
              </a:rPr>
              <a:t>2006-2011</a:t>
            </a:r>
          </a:p>
        </p:txBody>
      </p:sp>
      <p:graphicFrame>
        <p:nvGraphicFramePr>
          <p:cNvPr id="48" name="Gráfico 47"/>
          <p:cNvGraphicFramePr>
            <a:graphicFrameLocks/>
          </p:cNvGraphicFramePr>
          <p:nvPr/>
        </p:nvGraphicFramePr>
        <p:xfrm>
          <a:off x="3997073" y="1257727"/>
          <a:ext cx="2239495" cy="1695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9" name="Gráfico 48"/>
          <p:cNvGraphicFramePr>
            <a:graphicFrameLocks/>
          </p:cNvGraphicFramePr>
          <p:nvPr/>
        </p:nvGraphicFramePr>
        <p:xfrm>
          <a:off x="5680847" y="1257727"/>
          <a:ext cx="2243978" cy="1695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1" name="Gráfico 50"/>
          <p:cNvGraphicFramePr>
            <a:graphicFrameLocks/>
          </p:cNvGraphicFramePr>
          <p:nvPr/>
        </p:nvGraphicFramePr>
        <p:xfrm>
          <a:off x="4028515" y="3594724"/>
          <a:ext cx="2239495" cy="1695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2" name="Gráfico 51"/>
          <p:cNvGraphicFramePr>
            <a:graphicFrameLocks/>
          </p:cNvGraphicFramePr>
          <p:nvPr/>
        </p:nvGraphicFramePr>
        <p:xfrm>
          <a:off x="5657954" y="3742794"/>
          <a:ext cx="2243978" cy="1695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3" name="Gráfico 52"/>
          <p:cNvGraphicFramePr>
            <a:graphicFrameLocks/>
          </p:cNvGraphicFramePr>
          <p:nvPr/>
        </p:nvGraphicFramePr>
        <p:xfrm>
          <a:off x="7238815" y="3722717"/>
          <a:ext cx="2243978" cy="1695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8451" name="CaixaDeTexto 53"/>
          <p:cNvSpPr txBox="1">
            <a:spLocks noChangeArrowheads="1"/>
          </p:cNvSpPr>
          <p:nvPr/>
        </p:nvSpPr>
        <p:spPr bwMode="auto">
          <a:xfrm>
            <a:off x="2474913" y="2890838"/>
            <a:ext cx="655637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1400" b="1">
                <a:solidFill>
                  <a:schemeClr val="bg1"/>
                </a:solidFill>
                <a:latin typeface="Calibri" pitchFamily="34" charset="0"/>
              </a:rPr>
              <a:t>35%</a:t>
            </a:r>
          </a:p>
          <a:p>
            <a:pPr algn="ctr"/>
            <a:r>
              <a:rPr lang="pt-PT" sz="1100" b="1">
                <a:solidFill>
                  <a:schemeClr val="bg1"/>
                </a:solidFill>
                <a:latin typeface="Calibri" pitchFamily="34" charset="0"/>
              </a:rPr>
              <a:t>268.912</a:t>
            </a:r>
          </a:p>
        </p:txBody>
      </p:sp>
      <p:sp>
        <p:nvSpPr>
          <p:cNvPr id="18452" name="CaixaDeTexto 54"/>
          <p:cNvSpPr txBox="1">
            <a:spLocks noChangeArrowheads="1"/>
          </p:cNvSpPr>
          <p:nvPr/>
        </p:nvSpPr>
        <p:spPr bwMode="auto">
          <a:xfrm>
            <a:off x="2173288" y="3625850"/>
            <a:ext cx="6572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1400" b="1">
                <a:solidFill>
                  <a:schemeClr val="bg1"/>
                </a:solidFill>
                <a:latin typeface="Calibri" pitchFamily="34" charset="0"/>
              </a:rPr>
              <a:t>21%</a:t>
            </a:r>
          </a:p>
          <a:p>
            <a:pPr algn="ctr"/>
            <a:r>
              <a:rPr lang="pt-PT" sz="1100" b="1">
                <a:solidFill>
                  <a:schemeClr val="bg1"/>
                </a:solidFill>
                <a:latin typeface="Calibri" pitchFamily="34" charset="0"/>
              </a:rPr>
              <a:t>166.970</a:t>
            </a:r>
            <a:endParaRPr lang="pt-PT" sz="14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5241925" y="4497388"/>
            <a:ext cx="384175" cy="231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44%</a:t>
            </a:r>
            <a:endParaRPr lang="pt-PT" sz="9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18454" name="CaixaDeTexto 56"/>
          <p:cNvSpPr txBox="1">
            <a:spLocks noChangeArrowheads="1"/>
          </p:cNvSpPr>
          <p:nvPr/>
        </p:nvSpPr>
        <p:spPr bwMode="auto">
          <a:xfrm>
            <a:off x="4859338" y="4786313"/>
            <a:ext cx="38417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900" b="1">
                <a:solidFill>
                  <a:schemeClr val="bg1"/>
                </a:solidFill>
                <a:latin typeface="Calibri" pitchFamily="34" charset="0"/>
              </a:rPr>
              <a:t>26%</a:t>
            </a:r>
          </a:p>
        </p:txBody>
      </p:sp>
      <p:sp>
        <p:nvSpPr>
          <p:cNvPr id="18455" name="CaixaDeTexto 57"/>
          <p:cNvSpPr txBox="1">
            <a:spLocks noChangeArrowheads="1"/>
          </p:cNvSpPr>
          <p:nvPr/>
        </p:nvSpPr>
        <p:spPr bwMode="auto">
          <a:xfrm>
            <a:off x="4668838" y="4494213"/>
            <a:ext cx="382587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900" b="1">
                <a:solidFill>
                  <a:schemeClr val="bg1"/>
                </a:solidFill>
                <a:latin typeface="Calibri" pitchFamily="34" charset="0"/>
              </a:rPr>
              <a:t>16%</a:t>
            </a:r>
          </a:p>
        </p:txBody>
      </p:sp>
      <p:sp>
        <p:nvSpPr>
          <p:cNvPr id="59" name="CaixaDeTexto 58"/>
          <p:cNvSpPr txBox="1"/>
          <p:nvPr/>
        </p:nvSpPr>
        <p:spPr>
          <a:xfrm>
            <a:off x="4787900" y="4267200"/>
            <a:ext cx="325438" cy="230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6%</a:t>
            </a:r>
            <a:endParaRPr lang="pt-PT" sz="9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4932363" y="4195763"/>
            <a:ext cx="325437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7%</a:t>
            </a:r>
            <a:endParaRPr lang="pt-PT" sz="9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61" name="CaixaDeTexto 60"/>
          <p:cNvSpPr txBox="1"/>
          <p:nvPr/>
        </p:nvSpPr>
        <p:spPr>
          <a:xfrm>
            <a:off x="6419850" y="4344988"/>
            <a:ext cx="382588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15%</a:t>
            </a:r>
            <a:endParaRPr lang="pt-PT" sz="9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18459" name="CaixaDeTexto 61"/>
          <p:cNvSpPr txBox="1">
            <a:spLocks noChangeArrowheads="1"/>
          </p:cNvSpPr>
          <p:nvPr/>
        </p:nvSpPr>
        <p:spPr bwMode="auto">
          <a:xfrm>
            <a:off x="6578600" y="4164013"/>
            <a:ext cx="38258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900" b="1">
                <a:solidFill>
                  <a:schemeClr val="bg1"/>
                </a:solidFill>
                <a:latin typeface="Calibri" pitchFamily="34" charset="0"/>
              </a:rPr>
              <a:t>11%</a:t>
            </a:r>
          </a:p>
        </p:txBody>
      </p:sp>
      <p:sp>
        <p:nvSpPr>
          <p:cNvPr id="18460" name="CaixaDeTexto 62"/>
          <p:cNvSpPr txBox="1">
            <a:spLocks noChangeArrowheads="1"/>
          </p:cNvSpPr>
          <p:nvPr/>
        </p:nvSpPr>
        <p:spPr bwMode="auto">
          <a:xfrm>
            <a:off x="6878638" y="4291013"/>
            <a:ext cx="384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900" b="1">
                <a:solidFill>
                  <a:schemeClr val="bg1"/>
                </a:solidFill>
                <a:latin typeface="Calibri" pitchFamily="34" charset="0"/>
              </a:rPr>
              <a:t>22%</a:t>
            </a:r>
          </a:p>
        </p:txBody>
      </p:sp>
      <p:sp>
        <p:nvSpPr>
          <p:cNvPr id="64" name="CaixaDeTexto 63"/>
          <p:cNvSpPr txBox="1"/>
          <p:nvPr/>
        </p:nvSpPr>
        <p:spPr>
          <a:xfrm>
            <a:off x="6924675" y="4699000"/>
            <a:ext cx="384175" cy="231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23%</a:t>
            </a:r>
            <a:endParaRPr lang="pt-PT" sz="9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65" name="CaixaDeTexto 64"/>
          <p:cNvSpPr txBox="1"/>
          <p:nvPr/>
        </p:nvSpPr>
        <p:spPr>
          <a:xfrm>
            <a:off x="6588125" y="4786313"/>
            <a:ext cx="38417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18%</a:t>
            </a:r>
            <a:endParaRPr lang="pt-PT" sz="9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18463" name="CaixaDeTexto 65"/>
          <p:cNvSpPr txBox="1">
            <a:spLocks noChangeArrowheads="1"/>
          </p:cNvSpPr>
          <p:nvPr/>
        </p:nvSpPr>
        <p:spPr bwMode="auto">
          <a:xfrm>
            <a:off x="6372225" y="4699000"/>
            <a:ext cx="325438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900" b="1">
                <a:solidFill>
                  <a:schemeClr val="bg1"/>
                </a:solidFill>
                <a:latin typeface="Calibri" pitchFamily="34" charset="0"/>
              </a:rPr>
              <a:t>6%</a:t>
            </a:r>
          </a:p>
        </p:txBody>
      </p:sp>
      <p:sp>
        <p:nvSpPr>
          <p:cNvPr id="67" name="CaixaDeTexto 66"/>
          <p:cNvSpPr txBox="1"/>
          <p:nvPr/>
        </p:nvSpPr>
        <p:spPr>
          <a:xfrm>
            <a:off x="6334125" y="4554538"/>
            <a:ext cx="325438" cy="231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5%</a:t>
            </a:r>
            <a:endParaRPr lang="pt-PT" sz="9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18465" name="CaixaDeTexto 67"/>
          <p:cNvSpPr txBox="1">
            <a:spLocks noChangeArrowheads="1"/>
          </p:cNvSpPr>
          <p:nvPr/>
        </p:nvSpPr>
        <p:spPr bwMode="auto">
          <a:xfrm>
            <a:off x="7932738" y="4641850"/>
            <a:ext cx="384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900" b="1">
                <a:solidFill>
                  <a:schemeClr val="bg1"/>
                </a:solidFill>
                <a:latin typeface="Calibri" pitchFamily="34" charset="0"/>
              </a:rPr>
              <a:t>10%</a:t>
            </a:r>
          </a:p>
        </p:txBody>
      </p:sp>
      <p:sp>
        <p:nvSpPr>
          <p:cNvPr id="69" name="CaixaDeTexto 68"/>
          <p:cNvSpPr txBox="1"/>
          <p:nvPr/>
        </p:nvSpPr>
        <p:spPr>
          <a:xfrm>
            <a:off x="7861300" y="4411663"/>
            <a:ext cx="382588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22%</a:t>
            </a:r>
            <a:endParaRPr lang="pt-PT" sz="9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70" name="CaixaDeTexto 69"/>
          <p:cNvSpPr txBox="1"/>
          <p:nvPr/>
        </p:nvSpPr>
        <p:spPr>
          <a:xfrm>
            <a:off x="8364538" y="4281488"/>
            <a:ext cx="384175" cy="231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31%</a:t>
            </a:r>
            <a:endParaRPr lang="pt-PT" sz="9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71" name="CaixaDeTexto 70"/>
          <p:cNvSpPr txBox="1"/>
          <p:nvPr/>
        </p:nvSpPr>
        <p:spPr>
          <a:xfrm>
            <a:off x="8516938" y="4627563"/>
            <a:ext cx="38417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13%</a:t>
            </a:r>
            <a:endParaRPr lang="pt-PT" sz="9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72" name="CaixaDeTexto 71"/>
          <p:cNvSpPr txBox="1"/>
          <p:nvPr/>
        </p:nvSpPr>
        <p:spPr>
          <a:xfrm>
            <a:off x="8243888" y="4786313"/>
            <a:ext cx="38417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19%</a:t>
            </a:r>
            <a:endParaRPr lang="pt-PT" sz="9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73" name="CaixaDeTexto 72"/>
          <p:cNvSpPr txBox="1"/>
          <p:nvPr/>
        </p:nvSpPr>
        <p:spPr>
          <a:xfrm>
            <a:off x="8027988" y="4914900"/>
            <a:ext cx="325437" cy="231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3%</a:t>
            </a:r>
            <a:endParaRPr lang="pt-PT" sz="9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18471" name="CaixaDeTexto 73"/>
          <p:cNvSpPr txBox="1">
            <a:spLocks noChangeArrowheads="1"/>
          </p:cNvSpPr>
          <p:nvPr/>
        </p:nvSpPr>
        <p:spPr bwMode="auto">
          <a:xfrm>
            <a:off x="7991475" y="4786313"/>
            <a:ext cx="32543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900" b="1">
                <a:solidFill>
                  <a:schemeClr val="bg1"/>
                </a:solidFill>
                <a:latin typeface="Calibri" pitchFamily="34" charset="0"/>
              </a:rPr>
              <a:t>2%</a:t>
            </a:r>
          </a:p>
        </p:txBody>
      </p:sp>
      <p:sp>
        <p:nvSpPr>
          <p:cNvPr id="18472" name="CaixaDeTexto 75"/>
          <p:cNvSpPr txBox="1">
            <a:spLocks noChangeArrowheads="1"/>
          </p:cNvSpPr>
          <p:nvPr/>
        </p:nvSpPr>
        <p:spPr bwMode="auto">
          <a:xfrm>
            <a:off x="1403350" y="2890838"/>
            <a:ext cx="65563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1400" b="1">
                <a:solidFill>
                  <a:schemeClr val="bg1"/>
                </a:solidFill>
                <a:latin typeface="Calibri" pitchFamily="34" charset="0"/>
              </a:rPr>
              <a:t>44%</a:t>
            </a:r>
          </a:p>
          <a:p>
            <a:pPr algn="ctr"/>
            <a:r>
              <a:rPr lang="pt-PT" sz="1100" b="1">
                <a:solidFill>
                  <a:schemeClr val="bg1"/>
                </a:solidFill>
                <a:latin typeface="Calibri" pitchFamily="34" charset="0"/>
              </a:rPr>
              <a:t>343.001</a:t>
            </a:r>
          </a:p>
          <a:p>
            <a:pPr algn="ctr"/>
            <a:endParaRPr lang="pt-PT" sz="1400" b="1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78" name="Gráfico 77"/>
          <p:cNvGraphicFramePr>
            <a:graphicFrameLocks/>
          </p:cNvGraphicFramePr>
          <p:nvPr/>
        </p:nvGraphicFramePr>
        <p:xfrm>
          <a:off x="7243037" y="1257727"/>
          <a:ext cx="2243978" cy="1695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5935B-CEFA-4A7B-93AF-3B3B0E0C5F2F}" type="slidenum">
              <a:rPr lang="pt-PT"/>
              <a:pPr>
                <a:defRPr/>
              </a:pPr>
              <a:t>4</a:t>
            </a:fld>
            <a:endParaRPr lang="pt-PT"/>
          </a:p>
        </p:txBody>
      </p:sp>
      <p:sp>
        <p:nvSpPr>
          <p:cNvPr id="50" name="CaixaDeTexto 49"/>
          <p:cNvSpPr txBox="1"/>
          <p:nvPr/>
        </p:nvSpPr>
        <p:spPr>
          <a:xfrm>
            <a:off x="517525" y="5707063"/>
            <a:ext cx="8039100" cy="7858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Contratos pré-RAU – com regime </a:t>
            </a:r>
            <a:r>
              <a:rPr lang="pt-PT" sz="1600" b="1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vinculístico</a:t>
            </a:r>
            <a:r>
              <a:rPr lang="pt-PT" sz="1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 - têm ainda peso significativo (35% do total)</a:t>
            </a:r>
          </a:p>
          <a:p>
            <a:pPr marL="285750" indent="-28575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Contratos pré-RAU têm rendas baixas (70% abaixo dos € 100 - 44% abaixo do € 50)</a:t>
            </a:r>
          </a:p>
          <a:p>
            <a:pPr marL="285750" indent="-28575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Contratos novos têm rendas elevadas (32% acima dos € 400)</a:t>
            </a:r>
          </a:p>
        </p:txBody>
      </p:sp>
      <p:sp>
        <p:nvSpPr>
          <p:cNvPr id="18476" name="CaixaDeTexto 74"/>
          <p:cNvSpPr txBox="1">
            <a:spLocks noChangeArrowheads="1"/>
          </p:cNvSpPr>
          <p:nvPr/>
        </p:nvSpPr>
        <p:spPr bwMode="auto">
          <a:xfrm>
            <a:off x="144463" y="2103438"/>
            <a:ext cx="16557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1400" b="1">
                <a:latin typeface="Calibri" pitchFamily="34" charset="0"/>
              </a:rPr>
              <a:t>Total: 778.883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115888"/>
            <a:ext cx="2060575" cy="477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4. Diagnóstico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2266F-5E78-4EC4-99E0-921136F3E4E8}" type="slidenum">
              <a:rPr lang="pt-PT"/>
              <a:pPr>
                <a:defRPr/>
              </a:pPr>
              <a:t>5</a:t>
            </a:fld>
            <a:endParaRPr lang="pt-PT"/>
          </a:p>
        </p:txBody>
      </p:sp>
      <p:sp>
        <p:nvSpPr>
          <p:cNvPr id="33" name="Rectângulo 32"/>
          <p:cNvSpPr/>
          <p:nvPr/>
        </p:nvSpPr>
        <p:spPr>
          <a:xfrm>
            <a:off x="539750" y="1052513"/>
            <a:ext cx="4537075" cy="4402137"/>
          </a:xfrm>
          <a:prstGeom prst="rect">
            <a:avLst/>
          </a:prstGeom>
          <a:solidFill>
            <a:schemeClr val="accent1">
              <a:lumMod val="40000"/>
              <a:lumOff val="60000"/>
              <a:alpha val="30196"/>
            </a:schemeClr>
          </a:soli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000" dirty="0">
              <a:latin typeface="Trebuchet MS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000" dirty="0">
              <a:latin typeface="Trebuchet MS" pitchFamily="34" charset="0"/>
              <a:sym typeface="Wingdings" pitchFamily="2" charset="2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000" dirty="0">
              <a:solidFill>
                <a:schemeClr val="accent1">
                  <a:lumMod val="20000"/>
                  <a:lumOff val="80000"/>
                </a:schemeClr>
              </a:solidFill>
              <a:latin typeface="Trebuchet MS" pitchFamily="34" charset="0"/>
              <a:sym typeface="Wingdings" pitchFamily="2" charset="2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000" dirty="0">
                <a:latin typeface="Trebuchet MS" pitchFamily="34" charset="0"/>
              </a:rPr>
              <a:t>Procura crescente de arrendamento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000" dirty="0">
              <a:latin typeface="Trebuchet MS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000" dirty="0">
              <a:latin typeface="Trebuchet MS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000" dirty="0">
              <a:latin typeface="Trebuchet MS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000" dirty="0">
              <a:latin typeface="Trebuchet MS" pitchFamily="34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sz="2000" dirty="0">
                <a:latin typeface="Trebuchet MS" pitchFamily="34" charset="0"/>
                <a:sym typeface="Wingdings" pitchFamily="2" charset="2"/>
              </a:rPr>
              <a:t>Ausência de oferta </a:t>
            </a:r>
            <a:r>
              <a:rPr lang="pt-PT" sz="2000" dirty="0">
                <a:latin typeface="Trebuchet MS" pitchFamily="34" charset="0"/>
                <a:sym typeface="Wingdings" pitchFamily="2" charset="2"/>
              </a:rPr>
              <a:t>de </a:t>
            </a:r>
            <a:r>
              <a:rPr lang="pt-PT" sz="2000" dirty="0">
                <a:latin typeface="Trebuchet MS" pitchFamily="34" charset="0"/>
                <a:sym typeface="Wingdings" pitchFamily="2" charset="2"/>
              </a:rPr>
              <a:t>arrendamento </a:t>
            </a:r>
            <a:r>
              <a:rPr lang="pt-PT" sz="2000" dirty="0">
                <a:latin typeface="Trebuchet MS" pitchFamily="34" charset="0"/>
                <a:sym typeface="Wingdings" pitchFamily="2" charset="2"/>
              </a:rPr>
              <a:t>a preços acessíveis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000" dirty="0">
              <a:latin typeface="Trebuchet MS" pitchFamily="34" charset="0"/>
              <a:sym typeface="Wingdings" pitchFamily="2" charset="2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000" dirty="0">
              <a:latin typeface="Trebuchet MS" pitchFamily="34" charset="0"/>
              <a:sym typeface="Wingdings" pitchFamily="2" charset="2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PT" sz="2000" dirty="0">
              <a:latin typeface="Trebuchet MS" pitchFamily="34" charset="0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6516688" y="2560638"/>
            <a:ext cx="2286000" cy="1385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dirty="0">
                <a:solidFill>
                  <a:schemeClr val="bg1"/>
                </a:solidFill>
                <a:latin typeface="Trebuchet MS" pitchFamily="34" charset="0"/>
                <a:sym typeface="Wingdings" pitchFamily="2" charset="2"/>
              </a:rPr>
              <a:t>A REFORMA DO ARRENDAMENTO URBANO </a:t>
            </a:r>
            <a:r>
              <a:rPr lang="pt-PT" sz="2000" dirty="0">
                <a:solidFill>
                  <a:schemeClr val="bg1"/>
                </a:solidFill>
                <a:latin typeface="Trebuchet MS" pitchFamily="34" charset="0"/>
                <a:sym typeface="Wingdings" pitchFamily="2" charset="2"/>
              </a:rPr>
              <a:t>ERA</a:t>
            </a:r>
            <a:endParaRPr lang="pt-PT" sz="2000" dirty="0">
              <a:solidFill>
                <a:schemeClr val="bg1"/>
              </a:solidFill>
              <a:latin typeface="Trebuchet MS" pitchFamily="34" charset="0"/>
              <a:sym typeface="Wingdings" pitchFamily="2" charset="2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b="1" dirty="0">
                <a:solidFill>
                  <a:schemeClr val="bg1"/>
                </a:solidFill>
                <a:latin typeface="Trebuchet MS" pitchFamily="34" charset="0"/>
                <a:sym typeface="Wingdings" pitchFamily="2" charset="2"/>
              </a:rPr>
              <a:t>PRIORITÁRIA</a:t>
            </a:r>
            <a:endParaRPr lang="pt-PT" sz="2400" b="1" dirty="0">
              <a:solidFill>
                <a:schemeClr val="bg1"/>
              </a:solidFill>
              <a:latin typeface="Trebuchet MS" pitchFamily="34" charset="0"/>
              <a:sym typeface="Wingdings" pitchFamily="2" charset="2"/>
            </a:endParaRPr>
          </a:p>
        </p:txBody>
      </p:sp>
      <p:sp>
        <p:nvSpPr>
          <p:cNvPr id="10" name="Triângulo isósceles 9"/>
          <p:cNvSpPr/>
          <p:nvPr/>
        </p:nvSpPr>
        <p:spPr>
          <a:xfrm rot="5400000">
            <a:off x="3738563" y="2965450"/>
            <a:ext cx="4402137" cy="576263"/>
          </a:xfrm>
          <a:prstGeom prst="triangle">
            <a:avLst>
              <a:gd name="adj" fmla="val 49685"/>
            </a:avLst>
          </a:prstGeom>
          <a:solidFill>
            <a:srgbClr val="FF66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41275"/>
            <a:ext cx="3494087" cy="8620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5. Alterações Legislativas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D33A2-6000-48B8-A5B0-2DD29B8D8F2F}" type="slidenum">
              <a:rPr lang="pt-PT"/>
              <a:pPr>
                <a:defRPr/>
              </a:pPr>
              <a:t>6</a:t>
            </a:fld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539750" y="588963"/>
            <a:ext cx="8064500" cy="5700712"/>
          </a:xfrm>
          <a:prstGeom prst="rect">
            <a:avLst/>
          </a:prstGeom>
          <a:solidFill>
            <a:schemeClr val="accent1">
              <a:lumMod val="40000"/>
              <a:lumOff val="60000"/>
              <a:alpha val="30196"/>
            </a:schemeClr>
          </a:solidFill>
        </p:spPr>
        <p:txBody>
          <a:bodyPr>
            <a:spAutoFit/>
          </a:bodyPr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350" b="1" dirty="0">
                <a:latin typeface="Trebuchet MS" pitchFamily="34" charset="0"/>
                <a:sym typeface="Wingdings" pitchFamily="2" charset="2"/>
              </a:rPr>
              <a:t>Lei n.º 31/2012, de 14 de </a:t>
            </a:r>
            <a:r>
              <a:rPr lang="pt-PT" sz="1350" b="1" dirty="0">
                <a:latin typeface="Trebuchet MS" pitchFamily="34" charset="0"/>
                <a:sym typeface="Wingdings" pitchFamily="2" charset="2"/>
              </a:rPr>
              <a:t>agosto</a:t>
            </a:r>
            <a:r>
              <a:rPr lang="pt-PT" sz="1350" dirty="0">
                <a:latin typeface="Trebuchet MS" pitchFamily="34" charset="0"/>
                <a:sym typeface="Wingdings" pitchFamily="2" charset="2"/>
              </a:rPr>
              <a:t>, que procede à revisão do regime jurídico do arrendamento urbano, alterando o Código Civil, o Código de Processo Civil e a Lei </a:t>
            </a:r>
            <a:r>
              <a:rPr lang="pt-PT" sz="1350" dirty="0">
                <a:latin typeface="Trebuchet MS" pitchFamily="34" charset="0"/>
                <a:sym typeface="Wingdings" pitchFamily="2" charset="2"/>
              </a:rPr>
              <a:t>n.º 6/2006, de 27 de </a:t>
            </a:r>
            <a:r>
              <a:rPr lang="pt-PT" sz="1350" dirty="0">
                <a:latin typeface="Trebuchet MS" pitchFamily="34" charset="0"/>
                <a:sym typeface="Wingdings" pitchFamily="2" charset="2"/>
              </a:rPr>
              <a:t>fevereiro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350" dirty="0">
              <a:latin typeface="Trebuchet MS" pitchFamily="34" charset="0"/>
              <a:sym typeface="Wingdings" pitchFamily="2" charset="2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350" b="1" dirty="0">
                <a:latin typeface="Trebuchet MS" pitchFamily="34" charset="0"/>
                <a:sym typeface="Wingdings" pitchFamily="2" charset="2"/>
              </a:rPr>
              <a:t>Lei n.º 30/2012, de 14 de </a:t>
            </a:r>
            <a:r>
              <a:rPr lang="pt-PT" sz="1350" b="1" dirty="0">
                <a:latin typeface="Trebuchet MS" pitchFamily="34" charset="0"/>
                <a:sym typeface="Wingdings" pitchFamily="2" charset="2"/>
              </a:rPr>
              <a:t>agosto</a:t>
            </a:r>
            <a:r>
              <a:rPr lang="pt-PT" sz="1350" dirty="0">
                <a:latin typeface="Trebuchet MS" pitchFamily="34" charset="0"/>
                <a:sym typeface="Wingdings" pitchFamily="2" charset="2"/>
              </a:rPr>
              <a:t>, que procede à alteração ao Decreto-Lei n.º 157/2008, de 8 de agosto, que aprova o regime jurídico das obras em prédios arrendados</a:t>
            </a:r>
            <a:endParaRPr lang="pt-PT" sz="1350" dirty="0">
              <a:latin typeface="Trebuchet MS" pitchFamily="34" charset="0"/>
              <a:sym typeface="Wingdings" pitchFamily="2" charset="2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PT" sz="1350" dirty="0">
              <a:latin typeface="Trebuchet MS" pitchFamily="34" charset="0"/>
              <a:sym typeface="Wingdings" pitchFamily="2" charset="2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350" b="1" dirty="0">
                <a:latin typeface="Trebuchet MS" pitchFamily="34" charset="0"/>
                <a:sym typeface="Wingdings" pitchFamily="2" charset="2"/>
              </a:rPr>
              <a:t>Decreto-Lei </a:t>
            </a:r>
            <a:r>
              <a:rPr lang="pt-PT" sz="1350" b="1" dirty="0">
                <a:latin typeface="Trebuchet MS" pitchFamily="34" charset="0"/>
                <a:sym typeface="Wingdings" pitchFamily="2" charset="2"/>
              </a:rPr>
              <a:t>n.º 266-B/2012, de 31 de dezembro</a:t>
            </a:r>
            <a:r>
              <a:rPr lang="pt-PT" sz="1350" dirty="0">
                <a:latin typeface="Trebuchet MS" pitchFamily="34" charset="0"/>
                <a:sym typeface="Wingdings" pitchFamily="2" charset="2"/>
              </a:rPr>
              <a:t>, que estabelece o regime de determinação do nível de conservação dos prédios urbanos ou frações autónomas, arrendados ou não, para os efeitos previstos em matéria de arrendamento urbano, de reabilitação urbana e de conservação do edificado, e que revoga os Decretos-Leis </a:t>
            </a:r>
            <a:r>
              <a:rPr lang="pt-PT" sz="1350" dirty="0">
                <a:latin typeface="Trebuchet MS" pitchFamily="34" charset="0"/>
                <a:sym typeface="Wingdings" pitchFamily="2" charset="2"/>
              </a:rPr>
              <a:t>n.ºs </a:t>
            </a:r>
            <a:r>
              <a:rPr lang="pt-PT" sz="1350" dirty="0">
                <a:latin typeface="Trebuchet MS" pitchFamily="34" charset="0"/>
                <a:sym typeface="Wingdings" pitchFamily="2" charset="2"/>
              </a:rPr>
              <a:t>156/2006, de 8 de agosto, e 161/2006, de 8 de </a:t>
            </a:r>
            <a:r>
              <a:rPr lang="pt-PT" sz="1350" dirty="0">
                <a:latin typeface="Trebuchet MS" pitchFamily="34" charset="0"/>
                <a:sym typeface="Wingdings" pitchFamily="2" charset="2"/>
              </a:rPr>
              <a:t>agosto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PT" sz="1350" dirty="0">
              <a:latin typeface="Trebuchet MS" pitchFamily="34" charset="0"/>
              <a:sym typeface="Wingdings" pitchFamily="2" charset="2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350" b="1" dirty="0">
                <a:latin typeface="Trebuchet MS" pitchFamily="34" charset="0"/>
                <a:sym typeface="Wingdings" pitchFamily="2" charset="2"/>
              </a:rPr>
              <a:t>Decreto-Lei </a:t>
            </a:r>
            <a:r>
              <a:rPr lang="pt-PT" sz="1350" b="1" dirty="0">
                <a:latin typeface="Trebuchet MS" pitchFamily="34" charset="0"/>
                <a:sym typeface="Wingdings" pitchFamily="2" charset="2"/>
              </a:rPr>
              <a:t>n.º 266-C/2012, de 31 de dezembro</a:t>
            </a:r>
            <a:r>
              <a:rPr lang="pt-PT" sz="1350" dirty="0">
                <a:latin typeface="Trebuchet MS" pitchFamily="34" charset="0"/>
                <a:sym typeface="Wingdings" pitchFamily="2" charset="2"/>
              </a:rPr>
              <a:t>, que procede à adaptação:</a:t>
            </a:r>
          </a:p>
          <a:p>
            <a:pPr marL="742950" lvl="1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PT" sz="1350" dirty="0">
                <a:latin typeface="Trebuchet MS" pitchFamily="34" charset="0"/>
                <a:sym typeface="Wingdings" pitchFamily="2" charset="2"/>
              </a:rPr>
              <a:t>Do </a:t>
            </a:r>
            <a:r>
              <a:rPr lang="pt-PT" sz="1350" dirty="0">
                <a:latin typeface="Trebuchet MS" pitchFamily="34" charset="0"/>
                <a:sym typeface="Wingdings" pitchFamily="2" charset="2"/>
              </a:rPr>
              <a:t>Decreto-Lei n.º 158/2006, de 8 de agosto, que estabelece os regimes de determinação do rendimento anual bruto corrigido e de atribuição do subsídio de </a:t>
            </a:r>
            <a:r>
              <a:rPr lang="pt-PT" sz="1350" dirty="0">
                <a:latin typeface="Trebuchet MS" pitchFamily="34" charset="0"/>
                <a:sym typeface="Wingdings" pitchFamily="2" charset="2"/>
              </a:rPr>
              <a:t>renda </a:t>
            </a:r>
          </a:p>
          <a:p>
            <a:pPr marL="742950" lvl="1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PT" sz="1350" dirty="0">
                <a:latin typeface="Trebuchet MS" pitchFamily="34" charset="0"/>
                <a:sym typeface="Wingdings" pitchFamily="2" charset="2"/>
              </a:rPr>
              <a:t>Do </a:t>
            </a:r>
            <a:r>
              <a:rPr lang="pt-PT" sz="1350" dirty="0">
                <a:latin typeface="Trebuchet MS" pitchFamily="34" charset="0"/>
                <a:sym typeface="Wingdings" pitchFamily="2" charset="2"/>
              </a:rPr>
              <a:t>Decreto-Lei n.º 160/2006, de 8 de agosto, que regula os elementos do contrato de arrendamento e os requisitos a que obedece a sua </a:t>
            </a:r>
            <a:r>
              <a:rPr lang="pt-PT" sz="1350" dirty="0">
                <a:latin typeface="Trebuchet MS" pitchFamily="34" charset="0"/>
                <a:sym typeface="Wingdings" pitchFamily="2" charset="2"/>
              </a:rPr>
              <a:t>celebração</a:t>
            </a:r>
          </a:p>
          <a:p>
            <a:pPr marL="742950" lvl="1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PT" sz="1350" dirty="0">
              <a:latin typeface="Trebuchet MS" pitchFamily="34" charset="0"/>
              <a:sym typeface="Wingdings" pitchFamily="2" charset="2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350" b="1" dirty="0">
                <a:latin typeface="Trebuchet MS" pitchFamily="34" charset="0"/>
                <a:sym typeface="Wingdings" pitchFamily="2" charset="2"/>
              </a:rPr>
              <a:t>Decreto-Lei </a:t>
            </a:r>
            <a:r>
              <a:rPr lang="pt-PT" sz="1350" b="1" dirty="0">
                <a:latin typeface="Trebuchet MS" pitchFamily="34" charset="0"/>
                <a:sym typeface="Wingdings" pitchFamily="2" charset="2"/>
              </a:rPr>
              <a:t>n.º 1/2013, de 7 de </a:t>
            </a:r>
            <a:r>
              <a:rPr lang="pt-PT" sz="1350" b="1" dirty="0">
                <a:latin typeface="Trebuchet MS" pitchFamily="34" charset="0"/>
                <a:sym typeface="Wingdings" pitchFamily="2" charset="2"/>
              </a:rPr>
              <a:t>janeiro</a:t>
            </a:r>
            <a:r>
              <a:rPr lang="pt-PT" sz="1350" dirty="0">
                <a:latin typeface="Trebuchet MS" pitchFamily="34" charset="0"/>
                <a:sym typeface="Wingdings" pitchFamily="2" charset="2"/>
              </a:rPr>
              <a:t>, </a:t>
            </a:r>
            <a:r>
              <a:rPr lang="pt-PT" sz="1350" dirty="0">
                <a:latin typeface="Trebuchet MS" pitchFamily="34" charset="0"/>
                <a:sym typeface="Wingdings" pitchFamily="2" charset="2"/>
              </a:rPr>
              <a:t>que procede à instalação e à definição das regras do funcionamento do Balcão Nacional do Arrendamento e do procedimento especial de </a:t>
            </a:r>
            <a:r>
              <a:rPr lang="pt-PT" sz="1350" dirty="0">
                <a:latin typeface="Trebuchet MS" pitchFamily="34" charset="0"/>
                <a:sym typeface="Wingdings" pitchFamily="2" charset="2"/>
              </a:rPr>
              <a:t>despejo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PT" sz="1350" dirty="0">
              <a:latin typeface="Trebuchet MS" pitchFamily="34" charset="0"/>
              <a:sym typeface="Wingdings" pitchFamily="2" charset="2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350" b="1" dirty="0">
                <a:latin typeface="Trebuchet MS" pitchFamily="34" charset="0"/>
                <a:sym typeface="Wingdings" pitchFamily="2" charset="2"/>
              </a:rPr>
              <a:t>Portaria </a:t>
            </a:r>
            <a:r>
              <a:rPr lang="pt-PT" sz="1350" b="1" dirty="0">
                <a:latin typeface="Trebuchet MS" pitchFamily="34" charset="0"/>
                <a:sym typeface="Wingdings" pitchFamily="2" charset="2"/>
              </a:rPr>
              <a:t>n.º 7/2013, de 10 de janeiro</a:t>
            </a:r>
            <a:r>
              <a:rPr lang="pt-PT" sz="1350" dirty="0">
                <a:latin typeface="Trebuchet MS" pitchFamily="34" charset="0"/>
                <a:sym typeface="Wingdings" pitchFamily="2" charset="2"/>
              </a:rPr>
              <a:t>, que determina a composição do mapa de pessoal do Balcão Nacional do Arrendamento</a:t>
            </a:r>
            <a:r>
              <a:rPr lang="pt-PT" sz="1350" dirty="0">
                <a:latin typeface="Trebuchet MS" pitchFamily="34" charset="0"/>
                <a:sym typeface="Wingdings" pitchFamily="2" charset="2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350" dirty="0">
              <a:latin typeface="Trebuchet MS" pitchFamily="34" charset="0"/>
              <a:sym typeface="Wingdings" pitchFamily="2" charset="2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350" b="1" dirty="0">
                <a:latin typeface="Trebuchet MS" pitchFamily="34" charset="0"/>
                <a:sym typeface="Wingdings" pitchFamily="2" charset="2"/>
              </a:rPr>
              <a:t>Portaria </a:t>
            </a:r>
            <a:r>
              <a:rPr lang="pt-PT" sz="1350" b="1" dirty="0">
                <a:latin typeface="Trebuchet MS" pitchFamily="34" charset="0"/>
                <a:sym typeface="Wingdings" pitchFamily="2" charset="2"/>
              </a:rPr>
              <a:t>n.º </a:t>
            </a:r>
            <a:r>
              <a:rPr lang="pt-PT" sz="1350" b="1" dirty="0">
                <a:latin typeface="Trebuchet MS" pitchFamily="34" charset="0"/>
                <a:sym typeface="Wingdings" pitchFamily="2" charset="2"/>
              </a:rPr>
              <a:t>9/2013</a:t>
            </a:r>
            <a:r>
              <a:rPr lang="pt-PT" sz="1350" b="1" dirty="0">
                <a:latin typeface="Trebuchet MS" pitchFamily="34" charset="0"/>
                <a:sym typeface="Wingdings" pitchFamily="2" charset="2"/>
              </a:rPr>
              <a:t>, de 10 de janeiro</a:t>
            </a:r>
            <a:r>
              <a:rPr lang="pt-PT" sz="1350" dirty="0">
                <a:latin typeface="Trebuchet MS" pitchFamily="34" charset="0"/>
                <a:sym typeface="Wingdings" pitchFamily="2" charset="2"/>
              </a:rPr>
              <a:t>, que regulamenta vários aspetos do Procedimento Especial de </a:t>
            </a:r>
            <a:r>
              <a:rPr lang="pt-PT" sz="1350" dirty="0">
                <a:latin typeface="Trebuchet MS" pitchFamily="34" charset="0"/>
                <a:sym typeface="Wingdings" pitchFamily="2" charset="2"/>
              </a:rPr>
              <a:t>Despejo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112713"/>
            <a:ext cx="6386512" cy="477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6. Revisão do 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regime 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do 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arrendamento 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urbano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Rectângulo 1"/>
          <p:cNvSpPr/>
          <p:nvPr/>
        </p:nvSpPr>
        <p:spPr>
          <a:xfrm>
            <a:off x="250825" y="1125538"/>
            <a:ext cx="1584325" cy="4392612"/>
          </a:xfrm>
          <a:prstGeom prst="rect">
            <a:avLst/>
          </a:prstGeom>
          <a:solidFill>
            <a:srgbClr val="00808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REFORMA DO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ARRENDAMENTO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URBANO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dirty="0"/>
              <a:t> </a:t>
            </a:r>
            <a:r>
              <a:rPr lang="pt-PT" sz="1600" i="1" dirty="0"/>
              <a:t>+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i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i="1" dirty="0"/>
              <a:t>Reabilitação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i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i="1" dirty="0"/>
              <a:t>Urbana</a:t>
            </a:r>
            <a:endParaRPr lang="pt-PT" sz="1600" b="1" i="1" dirty="0"/>
          </a:p>
        </p:txBody>
      </p:sp>
      <p:sp>
        <p:nvSpPr>
          <p:cNvPr id="8" name="Triângulo isósceles 7"/>
          <p:cNvSpPr/>
          <p:nvPr/>
        </p:nvSpPr>
        <p:spPr>
          <a:xfrm rot="10800000">
            <a:off x="250825" y="5589588"/>
            <a:ext cx="8604250" cy="215900"/>
          </a:xfrm>
          <a:prstGeom prst="triangle">
            <a:avLst>
              <a:gd name="adj" fmla="val 49685"/>
            </a:avLst>
          </a:prstGeom>
          <a:solidFill>
            <a:srgbClr val="FF66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9" name="Oval 8"/>
          <p:cNvSpPr/>
          <p:nvPr/>
        </p:nvSpPr>
        <p:spPr>
          <a:xfrm>
            <a:off x="1801813" y="5878513"/>
            <a:ext cx="2590800" cy="647700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300" b="1" dirty="0"/>
              <a:t>Mobilidade do mercado de trabalho</a:t>
            </a:r>
            <a:endParaRPr lang="pt-PT" sz="1300" b="1" dirty="0"/>
          </a:p>
        </p:txBody>
      </p:sp>
      <p:sp>
        <p:nvSpPr>
          <p:cNvPr id="10" name="Oval 9"/>
          <p:cNvSpPr/>
          <p:nvPr/>
        </p:nvSpPr>
        <p:spPr>
          <a:xfrm>
            <a:off x="5219700" y="5848350"/>
            <a:ext cx="2592388" cy="649288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300" b="1" dirty="0"/>
              <a:t>Promoção da poupança interna</a:t>
            </a:r>
            <a:endParaRPr lang="pt-PT" sz="1300" b="1" dirty="0"/>
          </a:p>
        </p:txBody>
      </p:sp>
      <p:sp>
        <p:nvSpPr>
          <p:cNvPr id="12" name="Rectângulo 11"/>
          <p:cNvSpPr/>
          <p:nvPr/>
        </p:nvSpPr>
        <p:spPr>
          <a:xfrm>
            <a:off x="1908175" y="692150"/>
            <a:ext cx="2159000" cy="360363"/>
          </a:xfrm>
          <a:prstGeom prst="rect">
            <a:avLst/>
          </a:prstGeom>
          <a:solidFill>
            <a:srgbClr val="00808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Objetivos</a:t>
            </a:r>
          </a:p>
        </p:txBody>
      </p:sp>
      <p:sp>
        <p:nvSpPr>
          <p:cNvPr id="13" name="Rectângulo 12"/>
          <p:cNvSpPr/>
          <p:nvPr/>
        </p:nvSpPr>
        <p:spPr>
          <a:xfrm>
            <a:off x="1979613" y="1439863"/>
            <a:ext cx="2016125" cy="909637"/>
          </a:xfrm>
          <a:prstGeom prst="rect">
            <a:avLst/>
          </a:prstGeom>
          <a:solidFill>
            <a:srgbClr val="CCCCFF">
              <a:alpha val="20000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Flexibilização do regime do contrato de arrendamento</a:t>
            </a:r>
            <a:endParaRPr lang="pt-PT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Rectângulo 16"/>
          <p:cNvSpPr/>
          <p:nvPr/>
        </p:nvSpPr>
        <p:spPr>
          <a:xfrm>
            <a:off x="1979613" y="2565400"/>
            <a:ext cx="2016125" cy="1463675"/>
          </a:xfrm>
          <a:prstGeom prst="rect">
            <a:avLst/>
          </a:prstGeom>
          <a:solidFill>
            <a:srgbClr val="CCCCFF">
              <a:alpha val="20000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Promoção de mecanismos expeditos de cessação do contrato e desocupação da habitação</a:t>
            </a:r>
            <a:endParaRPr lang="pt-PT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Rectângulo 17"/>
          <p:cNvSpPr/>
          <p:nvPr/>
        </p:nvSpPr>
        <p:spPr>
          <a:xfrm>
            <a:off x="1979613" y="4292600"/>
            <a:ext cx="2016125" cy="1008063"/>
          </a:xfrm>
          <a:prstGeom prst="rect">
            <a:avLst/>
          </a:prstGeom>
          <a:solidFill>
            <a:srgbClr val="CCCCFF">
              <a:alpha val="20000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Conjugação do regime do arrendamento com a reabilitação urbana</a:t>
            </a:r>
            <a:endParaRPr lang="pt-PT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Rectângulo 19"/>
          <p:cNvSpPr/>
          <p:nvPr/>
        </p:nvSpPr>
        <p:spPr>
          <a:xfrm>
            <a:off x="4140200" y="692150"/>
            <a:ext cx="1944688" cy="360363"/>
          </a:xfrm>
          <a:prstGeom prst="rect">
            <a:avLst/>
          </a:prstGeom>
          <a:solidFill>
            <a:srgbClr val="00808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Impactos</a:t>
            </a:r>
            <a:endParaRPr lang="pt-PT" sz="1600" b="1" dirty="0"/>
          </a:p>
        </p:txBody>
      </p:sp>
      <p:sp>
        <p:nvSpPr>
          <p:cNvPr id="21" name="Rectângulo 20"/>
          <p:cNvSpPr/>
          <p:nvPr/>
        </p:nvSpPr>
        <p:spPr>
          <a:xfrm>
            <a:off x="4140200" y="1125538"/>
            <a:ext cx="1944688" cy="8636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Dinamização do mercado de arrendamento</a:t>
            </a:r>
            <a:endParaRPr lang="pt-PT" sz="1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Rectângulo 22"/>
          <p:cNvSpPr/>
          <p:nvPr/>
        </p:nvSpPr>
        <p:spPr>
          <a:xfrm>
            <a:off x="4140200" y="4652963"/>
            <a:ext cx="1944688" cy="8636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Renovação das cidades (em conjunto com reabilitação)</a:t>
            </a:r>
            <a:endParaRPr lang="pt-PT" sz="1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Rectângulo 23"/>
          <p:cNvSpPr/>
          <p:nvPr/>
        </p:nvSpPr>
        <p:spPr>
          <a:xfrm>
            <a:off x="4140200" y="2276475"/>
            <a:ext cx="1944688" cy="865188"/>
          </a:xfrm>
          <a:prstGeom prst="rect">
            <a:avLst/>
          </a:prstGeom>
          <a:noFill/>
          <a:ln w="12700">
            <a:solidFill>
              <a:srgbClr val="0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Aumento da oferta de habitações a preços acessíveis</a:t>
            </a:r>
            <a:endParaRPr lang="pt-PT" sz="1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Rectângulo 24"/>
          <p:cNvSpPr/>
          <p:nvPr/>
        </p:nvSpPr>
        <p:spPr>
          <a:xfrm>
            <a:off x="4140200" y="3429000"/>
            <a:ext cx="1944688" cy="8636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Aumento da segurança jurídica para senhorios</a:t>
            </a:r>
            <a:endParaRPr lang="pt-PT" sz="1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Rectângulo 25"/>
          <p:cNvSpPr/>
          <p:nvPr/>
        </p:nvSpPr>
        <p:spPr>
          <a:xfrm>
            <a:off x="1908175" y="1125538"/>
            <a:ext cx="2159000" cy="4392612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Rectângulo 26"/>
          <p:cNvSpPr/>
          <p:nvPr/>
        </p:nvSpPr>
        <p:spPr>
          <a:xfrm>
            <a:off x="6156325" y="692150"/>
            <a:ext cx="2592388" cy="360363"/>
          </a:xfrm>
          <a:prstGeom prst="rect">
            <a:avLst/>
          </a:prstGeom>
          <a:solidFill>
            <a:srgbClr val="00808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Vetores da Reforma</a:t>
            </a:r>
          </a:p>
        </p:txBody>
      </p:sp>
      <p:sp>
        <p:nvSpPr>
          <p:cNvPr id="30" name="Rectângulo 29"/>
          <p:cNvSpPr/>
          <p:nvPr/>
        </p:nvSpPr>
        <p:spPr>
          <a:xfrm>
            <a:off x="6227763" y="1268413"/>
            <a:ext cx="2420937" cy="909637"/>
          </a:xfrm>
          <a:prstGeom prst="rect">
            <a:avLst/>
          </a:prstGeom>
          <a:solidFill>
            <a:srgbClr val="336600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A.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Alteração </a:t>
            </a:r>
            <a:r>
              <a:rPr lang="pt-PT" sz="1600" b="1" dirty="0">
                <a:solidFill>
                  <a:schemeClr val="bg1"/>
                </a:solidFill>
              </a:rPr>
              <a:t>ao regime substantivo</a:t>
            </a:r>
          </a:p>
        </p:txBody>
      </p:sp>
      <p:sp>
        <p:nvSpPr>
          <p:cNvPr id="31" name="Rectângulo 30"/>
          <p:cNvSpPr/>
          <p:nvPr/>
        </p:nvSpPr>
        <p:spPr>
          <a:xfrm>
            <a:off x="6227763" y="2330450"/>
            <a:ext cx="2420937" cy="1223963"/>
          </a:xfrm>
          <a:prstGeom prst="rect">
            <a:avLst/>
          </a:prstGeom>
          <a:solidFill>
            <a:srgbClr val="009900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B.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Revisão </a:t>
            </a:r>
            <a:r>
              <a:rPr lang="pt-PT" sz="1600" b="1" dirty="0">
                <a:solidFill>
                  <a:schemeClr val="bg1"/>
                </a:solidFill>
              </a:rPr>
              <a:t>do sistema de transição dos contratos antigos para o novo regime</a:t>
            </a:r>
          </a:p>
        </p:txBody>
      </p:sp>
      <p:sp>
        <p:nvSpPr>
          <p:cNvPr id="33" name="Rectângulo 32"/>
          <p:cNvSpPr/>
          <p:nvPr/>
        </p:nvSpPr>
        <p:spPr>
          <a:xfrm>
            <a:off x="6227763" y="3708400"/>
            <a:ext cx="2420937" cy="792163"/>
          </a:xfrm>
          <a:prstGeom prst="rect">
            <a:avLst/>
          </a:prstGeom>
          <a:solidFill>
            <a:srgbClr val="00CC66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C.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Agilização do procedimento de despejo</a:t>
            </a:r>
          </a:p>
        </p:txBody>
      </p:sp>
      <p:sp>
        <p:nvSpPr>
          <p:cNvPr id="34" name="Rectângulo 33"/>
          <p:cNvSpPr/>
          <p:nvPr/>
        </p:nvSpPr>
        <p:spPr>
          <a:xfrm>
            <a:off x="6156325" y="1125538"/>
            <a:ext cx="2592388" cy="4392612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Rectângulo 34"/>
          <p:cNvSpPr/>
          <p:nvPr/>
        </p:nvSpPr>
        <p:spPr>
          <a:xfrm>
            <a:off x="6227763" y="4652963"/>
            <a:ext cx="2420937" cy="792162"/>
          </a:xfrm>
          <a:prstGeom prst="rect">
            <a:avLst/>
          </a:prstGeom>
          <a:solidFill>
            <a:srgbClr val="00CC66">
              <a:alpha val="50196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D.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Melhoria do enquadramento fiscal</a:t>
            </a: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0B3530-F2C9-438D-813F-D4588D584456}" type="slidenum">
              <a:rPr lang="pt-PT"/>
              <a:pPr>
                <a:defRPr/>
              </a:pPr>
              <a:t>7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115888"/>
            <a:ext cx="7327900" cy="8620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6. Revisão do regime do 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arrendamento 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urbano (</a:t>
            </a:r>
            <a:r>
              <a:rPr lang="pt-PT" sz="2500" b="1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cont</a:t>
            </a: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.)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2" name="Rectângulo 21"/>
          <p:cNvSpPr/>
          <p:nvPr/>
        </p:nvSpPr>
        <p:spPr>
          <a:xfrm>
            <a:off x="468313" y="908050"/>
            <a:ext cx="1727200" cy="360363"/>
          </a:xfrm>
          <a:prstGeom prst="rect">
            <a:avLst/>
          </a:prstGeom>
          <a:solidFill>
            <a:srgbClr val="00808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1" dirty="0"/>
              <a:t>Vetores </a:t>
            </a:r>
            <a:r>
              <a:rPr lang="pt-PT" sz="1400" b="1" dirty="0"/>
              <a:t>da Reforma</a:t>
            </a:r>
          </a:p>
        </p:txBody>
      </p:sp>
      <p:sp>
        <p:nvSpPr>
          <p:cNvPr id="29" name="Rectângulo 28"/>
          <p:cNvSpPr/>
          <p:nvPr/>
        </p:nvSpPr>
        <p:spPr>
          <a:xfrm>
            <a:off x="468313" y="1341438"/>
            <a:ext cx="1727200" cy="1079500"/>
          </a:xfrm>
          <a:prstGeom prst="rect">
            <a:avLst/>
          </a:prstGeom>
          <a:solidFill>
            <a:srgbClr val="336600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A.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Alteração </a:t>
            </a:r>
            <a:r>
              <a:rPr lang="pt-PT" sz="1600" b="1" dirty="0">
                <a:solidFill>
                  <a:schemeClr val="bg1"/>
                </a:solidFill>
              </a:rPr>
              <a:t>ao regime substantivo</a:t>
            </a:r>
          </a:p>
        </p:txBody>
      </p:sp>
      <p:sp>
        <p:nvSpPr>
          <p:cNvPr id="30" name="Rectângulo 29"/>
          <p:cNvSpPr/>
          <p:nvPr/>
        </p:nvSpPr>
        <p:spPr>
          <a:xfrm>
            <a:off x="468313" y="5734050"/>
            <a:ext cx="1727200" cy="790575"/>
          </a:xfrm>
          <a:prstGeom prst="rect">
            <a:avLst/>
          </a:prstGeom>
          <a:solidFill>
            <a:srgbClr val="00CC66">
              <a:alpha val="50196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1" dirty="0">
                <a:solidFill>
                  <a:schemeClr val="bg1"/>
                </a:solidFill>
              </a:rPr>
              <a:t>D.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1" dirty="0">
                <a:solidFill>
                  <a:schemeClr val="bg1"/>
                </a:solidFill>
              </a:rPr>
              <a:t>Melhoria do </a:t>
            </a:r>
            <a:r>
              <a:rPr lang="pt-PT" sz="1400" b="1" dirty="0">
                <a:solidFill>
                  <a:schemeClr val="bg1"/>
                </a:solidFill>
              </a:rPr>
              <a:t>enquadramento </a:t>
            </a:r>
            <a:r>
              <a:rPr lang="pt-PT" sz="1400" b="1" dirty="0">
                <a:solidFill>
                  <a:schemeClr val="bg1"/>
                </a:solidFill>
              </a:rPr>
              <a:t>fiscal</a:t>
            </a:r>
          </a:p>
        </p:txBody>
      </p:sp>
      <p:sp>
        <p:nvSpPr>
          <p:cNvPr id="31" name="Rectângulo 30"/>
          <p:cNvSpPr/>
          <p:nvPr/>
        </p:nvSpPr>
        <p:spPr>
          <a:xfrm>
            <a:off x="468313" y="2492375"/>
            <a:ext cx="1727200" cy="2232025"/>
          </a:xfrm>
          <a:prstGeom prst="rect">
            <a:avLst/>
          </a:prstGeom>
          <a:solidFill>
            <a:srgbClr val="009900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B.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Revisão do sistema de transição dos contratos antigos para o novo regime</a:t>
            </a:r>
          </a:p>
        </p:txBody>
      </p:sp>
      <p:sp>
        <p:nvSpPr>
          <p:cNvPr id="33" name="Rectângulo 32"/>
          <p:cNvSpPr/>
          <p:nvPr/>
        </p:nvSpPr>
        <p:spPr>
          <a:xfrm>
            <a:off x="468313" y="4797425"/>
            <a:ext cx="1727200" cy="792163"/>
          </a:xfrm>
          <a:prstGeom prst="rect">
            <a:avLst/>
          </a:prstGeom>
          <a:solidFill>
            <a:srgbClr val="00CC66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1" dirty="0">
                <a:solidFill>
                  <a:schemeClr val="bg1"/>
                </a:solidFill>
              </a:rPr>
              <a:t>C.</a:t>
            </a:r>
            <a:endParaRPr lang="pt-PT" sz="14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1" dirty="0">
                <a:solidFill>
                  <a:schemeClr val="bg1"/>
                </a:solidFill>
              </a:rPr>
              <a:t>Agilização do procedimento de despejo</a:t>
            </a:r>
          </a:p>
        </p:txBody>
      </p:sp>
      <p:sp>
        <p:nvSpPr>
          <p:cNvPr id="34" name="Rectângulo 33"/>
          <p:cNvSpPr/>
          <p:nvPr/>
        </p:nvSpPr>
        <p:spPr>
          <a:xfrm>
            <a:off x="2324100" y="908050"/>
            <a:ext cx="6626225" cy="360363"/>
          </a:xfrm>
          <a:prstGeom prst="rect">
            <a:avLst/>
          </a:prstGeom>
          <a:solidFill>
            <a:srgbClr val="00808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Descrição</a:t>
            </a:r>
          </a:p>
        </p:txBody>
      </p:sp>
      <p:sp>
        <p:nvSpPr>
          <p:cNvPr id="35" name="Rectângulo 34"/>
          <p:cNvSpPr/>
          <p:nvPr/>
        </p:nvSpPr>
        <p:spPr>
          <a:xfrm>
            <a:off x="2339975" y="1341438"/>
            <a:ext cx="6624638" cy="10795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aior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liberdade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das partes: promove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 aparecimento de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contratos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duração 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variada</a:t>
            </a:r>
            <a:endParaRPr lang="pt-PT" sz="1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Evitam-se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situações prolongadas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ou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reiteradas de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incumprimento</a:t>
            </a:r>
            <a:endParaRPr lang="pt-PT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Rectângulo 35"/>
          <p:cNvSpPr/>
          <p:nvPr/>
        </p:nvSpPr>
        <p:spPr>
          <a:xfrm>
            <a:off x="2339975" y="5734050"/>
            <a:ext cx="6624638" cy="790575"/>
          </a:xfrm>
          <a:prstGeom prst="rect">
            <a:avLst/>
          </a:prstGeom>
          <a:noFill/>
          <a:ln w="12700">
            <a:solidFill>
              <a:srgbClr val="0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dirty="0">
                <a:solidFill>
                  <a:schemeClr val="tx1"/>
                </a:solidFill>
              </a:rPr>
              <a:t>Tributação das rendas de prédios urbanos em sede de IRS equiparada à dos depósitos a prazo (taxa de 28</a:t>
            </a:r>
            <a:r>
              <a:rPr lang="pt-PT" sz="1500" dirty="0">
                <a:solidFill>
                  <a:schemeClr val="tx1"/>
                </a:solidFill>
              </a:rPr>
              <a:t>)</a:t>
            </a:r>
            <a:endParaRPr lang="pt-PT" sz="1500" dirty="0">
              <a:solidFill>
                <a:schemeClr val="tx1"/>
              </a:solidFill>
            </a:endParaRPr>
          </a:p>
        </p:txBody>
      </p:sp>
      <p:sp>
        <p:nvSpPr>
          <p:cNvPr id="37" name="Rectângulo 36"/>
          <p:cNvSpPr/>
          <p:nvPr/>
        </p:nvSpPr>
        <p:spPr>
          <a:xfrm>
            <a:off x="2339975" y="2492375"/>
            <a:ext cx="6624638" cy="2232025"/>
          </a:xfrm>
          <a:prstGeom prst="rect">
            <a:avLst/>
          </a:prstGeom>
          <a:noFill/>
          <a:ln w="12700">
            <a:solidFill>
              <a:srgbClr val="0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Transição dos contratos antigos para o novo regime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num curto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período, 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através 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 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mecanismo 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 negociação da 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renda.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Regras especiais:</a:t>
            </a:r>
            <a:endParaRPr lang="pt-PT" sz="1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38150" lvl="1" indent="-1714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Carência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económica </a:t>
            </a:r>
          </a:p>
          <a:p>
            <a:pPr marL="438150" lvl="1" indent="-1714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Idade ≥ a 65 anos ou deficiência com grau de incapacidade &gt; a 60%</a:t>
            </a:r>
          </a:p>
          <a:p>
            <a:pPr marL="438150" lvl="1" indent="-1714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PT" sz="1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lvl="1" indent="-1714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Em caso de 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necessidade de demolição do imóvel ou obras profundas </a:t>
            </a:r>
            <a:r>
              <a:rPr lang="pt-PT" sz="1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que obriguem à desocupação, o contrato cessa com indemnização, salvo no caso de idade ≥ a 65 anos ou de incapacidade &gt; a 60% (</a:t>
            </a:r>
            <a:r>
              <a:rPr lang="pt-PT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há sempre lugar a realojamento em condições análogas)</a:t>
            </a:r>
            <a:endParaRPr lang="pt-PT" sz="1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Rectângulo 37"/>
          <p:cNvSpPr/>
          <p:nvPr/>
        </p:nvSpPr>
        <p:spPr>
          <a:xfrm>
            <a:off x="2339975" y="4797425"/>
            <a:ext cx="6624638" cy="792163"/>
          </a:xfrm>
          <a:prstGeom prst="rect">
            <a:avLst/>
          </a:prstGeom>
          <a:noFill/>
          <a:ln w="12700">
            <a:solidFill>
              <a:srgbClr val="0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dirty="0">
                <a:solidFill>
                  <a:schemeClr val="tx1"/>
                </a:solidFill>
              </a:rPr>
              <a:t>Mecanismo </a:t>
            </a:r>
            <a:r>
              <a:rPr lang="pt-PT" sz="1500" b="1" dirty="0">
                <a:solidFill>
                  <a:schemeClr val="tx1"/>
                </a:solidFill>
              </a:rPr>
              <a:t>especial de </a:t>
            </a:r>
            <a:r>
              <a:rPr lang="pt-PT" sz="1500" b="1" dirty="0">
                <a:solidFill>
                  <a:schemeClr val="tx1"/>
                </a:solidFill>
              </a:rPr>
              <a:t>despejo célere:</a:t>
            </a:r>
            <a:r>
              <a:rPr lang="pt-PT" sz="1500" dirty="0">
                <a:solidFill>
                  <a:schemeClr val="tx1"/>
                </a:solidFill>
              </a:rPr>
              <a:t> tanto quanto possível extrajudicial; tribunal intervém apenas quando o inquilino se oponha ou para autorizar a entrada forçada na habitação</a:t>
            </a:r>
            <a:endParaRPr lang="pt-PT" sz="1500" b="1" dirty="0">
              <a:solidFill>
                <a:schemeClr val="tx1"/>
              </a:solidFill>
            </a:endParaRP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71F6C4-CD1B-448B-A7F2-8466272B286E}" type="slidenum">
              <a:rPr lang="pt-PT"/>
              <a:pPr>
                <a:defRPr/>
              </a:pPr>
              <a:t>8</a:t>
            </a:fld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388" y="115888"/>
            <a:ext cx="3227387" cy="477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7. Principais alterações</a:t>
            </a:r>
            <a:endParaRPr lang="pt-PT" sz="25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9" name="Rectângulo 28"/>
          <p:cNvSpPr/>
          <p:nvPr/>
        </p:nvSpPr>
        <p:spPr>
          <a:xfrm>
            <a:off x="468313" y="1196975"/>
            <a:ext cx="1727200" cy="5472113"/>
          </a:xfrm>
          <a:prstGeom prst="rect">
            <a:avLst/>
          </a:prstGeom>
          <a:solidFill>
            <a:srgbClr val="336600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A.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Alteração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>
                <a:solidFill>
                  <a:schemeClr val="bg1"/>
                </a:solidFill>
              </a:rPr>
              <a:t>ao regime substantivo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6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1" i="1" u="sng" dirty="0">
                <a:solidFill>
                  <a:schemeClr val="bg1"/>
                </a:solidFill>
              </a:rPr>
              <a:t>Contratos para fins </a:t>
            </a:r>
            <a:endParaRPr lang="pt-PT" sz="1400" b="1" i="1" u="sng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400" b="1" i="1" u="sng" dirty="0">
                <a:solidFill>
                  <a:schemeClr val="bg1"/>
                </a:solidFill>
              </a:rPr>
              <a:t>habitacionais</a:t>
            </a:r>
          </a:p>
        </p:txBody>
      </p:sp>
      <p:sp>
        <p:nvSpPr>
          <p:cNvPr id="34" name="Rectângulo 33"/>
          <p:cNvSpPr/>
          <p:nvPr/>
        </p:nvSpPr>
        <p:spPr>
          <a:xfrm>
            <a:off x="2335213" y="765175"/>
            <a:ext cx="3311525" cy="3603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Antes</a:t>
            </a:r>
            <a:endParaRPr lang="pt-PT" sz="1600" b="1" dirty="0"/>
          </a:p>
        </p:txBody>
      </p:sp>
      <p:sp>
        <p:nvSpPr>
          <p:cNvPr id="35" name="Rectângulo 34"/>
          <p:cNvSpPr/>
          <p:nvPr/>
        </p:nvSpPr>
        <p:spPr>
          <a:xfrm>
            <a:off x="2339975" y="1196975"/>
            <a:ext cx="3311525" cy="2808288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Duração dos contratos: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Regra geral: </a:t>
            </a: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Partes podem acordar prazo entre 5 e 30 anos; se nada estipularem, os contratos  consideram-se celebrados por duração indeterminada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Exceção:</a:t>
            </a: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contratos celebrados para habitação não permanente ou para fins transitórios especiais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Rectângulo 13"/>
          <p:cNvSpPr/>
          <p:nvPr/>
        </p:nvSpPr>
        <p:spPr>
          <a:xfrm>
            <a:off x="5724525" y="766763"/>
            <a:ext cx="3311525" cy="360362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600" b="1" dirty="0"/>
              <a:t>Depois</a:t>
            </a:r>
            <a:endParaRPr lang="pt-PT" sz="1600" b="1" dirty="0"/>
          </a:p>
        </p:txBody>
      </p:sp>
      <p:sp>
        <p:nvSpPr>
          <p:cNvPr id="15" name="Rectângulo 14"/>
          <p:cNvSpPr/>
          <p:nvPr/>
        </p:nvSpPr>
        <p:spPr>
          <a:xfrm>
            <a:off x="5724525" y="1196975"/>
            <a:ext cx="3311525" cy="2808288"/>
          </a:xfrm>
          <a:prstGeom prst="rect">
            <a:avLst/>
          </a:prstGeom>
          <a:noFill/>
          <a:ln w="12700">
            <a:solidFill>
              <a:srgbClr val="0033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dirty="0">
                <a:solidFill>
                  <a:srgbClr val="0033CC"/>
                </a:solidFill>
              </a:rPr>
              <a:t>Duração dos contratos :</a:t>
            </a:r>
          </a:p>
          <a:p>
            <a:pPr marL="290512" lvl="1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b="1" dirty="0">
                <a:solidFill>
                  <a:srgbClr val="0033CC"/>
                </a:solidFill>
              </a:rPr>
              <a:t>Não existe um prazo mínimo </a:t>
            </a:r>
            <a:r>
              <a:rPr lang="pt-PT" sz="1500" dirty="0">
                <a:solidFill>
                  <a:srgbClr val="0033CC"/>
                </a:solidFill>
              </a:rPr>
              <a:t>para os contratos; </a:t>
            </a:r>
          </a:p>
          <a:p>
            <a:pPr marL="290512" lvl="1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dirty="0">
                <a:solidFill>
                  <a:srgbClr val="0033CC"/>
                </a:solidFill>
              </a:rPr>
              <a:t>Se as partes nada estipularem, consideram-se celebrados com </a:t>
            </a:r>
            <a:r>
              <a:rPr lang="pt-PT" sz="1500" b="1" dirty="0">
                <a:solidFill>
                  <a:srgbClr val="0033CC"/>
                </a:solidFill>
              </a:rPr>
              <a:t>prazo certo </a:t>
            </a:r>
            <a:r>
              <a:rPr lang="pt-PT" sz="1500" b="1" dirty="0">
                <a:solidFill>
                  <a:srgbClr val="0033CC"/>
                </a:solidFill>
              </a:rPr>
              <a:t>de 2 </a:t>
            </a:r>
            <a:r>
              <a:rPr lang="pt-PT" sz="1500" b="1" dirty="0">
                <a:solidFill>
                  <a:srgbClr val="0033CC"/>
                </a:solidFill>
              </a:rPr>
              <a:t>anos</a:t>
            </a:r>
          </a:p>
        </p:txBody>
      </p:sp>
      <p:sp>
        <p:nvSpPr>
          <p:cNvPr id="16" name="Rectângulo 15"/>
          <p:cNvSpPr/>
          <p:nvPr/>
        </p:nvSpPr>
        <p:spPr>
          <a:xfrm>
            <a:off x="2339975" y="4149725"/>
            <a:ext cx="3311525" cy="2519363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3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Mora (atraso no pagamento):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senhorio pode pôr </a:t>
            </a:r>
            <a:r>
              <a:rPr lang="pt-PT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fim ao contrato após 3 meses de não pagamento ou atraso</a:t>
            </a: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pt-PT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Nos </a:t>
            </a:r>
            <a:r>
              <a:rPr lang="pt-PT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 meses seguintes, o inquilino:</a:t>
            </a:r>
          </a:p>
          <a:p>
            <a:pPr marL="742950" lvl="1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pt-PT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ode </a:t>
            </a:r>
            <a:r>
              <a:rPr lang="pt-PT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pagar</a:t>
            </a: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caso em que a resolução </a:t>
            </a: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fica </a:t>
            </a: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sem </a:t>
            </a: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efeito, </a:t>
            </a:r>
            <a:r>
              <a:rPr lang="pt-PT" sz="15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</a:t>
            </a:r>
          </a:p>
          <a:p>
            <a:pPr marL="742950" lvl="1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Deve desocupar </a:t>
            </a:r>
            <a:endParaRPr lang="pt-PT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prática, </a:t>
            </a:r>
            <a:r>
              <a:rPr lang="pt-PT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despejo só é possível após 6 meses (3+3</a:t>
            </a:r>
            <a:r>
              <a:rPr lang="pt-PT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pt-PT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Rectângulo 16"/>
          <p:cNvSpPr/>
          <p:nvPr/>
        </p:nvSpPr>
        <p:spPr>
          <a:xfrm>
            <a:off x="5724525" y="4149725"/>
            <a:ext cx="3311525" cy="2519363"/>
          </a:xfrm>
          <a:prstGeom prst="rect">
            <a:avLst/>
          </a:prstGeom>
          <a:noFill/>
          <a:ln w="12700">
            <a:solidFill>
              <a:srgbClr val="0033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dirty="0">
                <a:solidFill>
                  <a:srgbClr val="0033CC"/>
                </a:solidFill>
              </a:rPr>
              <a:t>Mora (atraso no pagamento):</a:t>
            </a:r>
          </a:p>
          <a:p>
            <a:pPr marL="290512" lvl="1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400" dirty="0">
                <a:solidFill>
                  <a:srgbClr val="0033CC"/>
                </a:solidFill>
              </a:rPr>
              <a:t>O </a:t>
            </a:r>
            <a:r>
              <a:rPr lang="pt-PT" sz="1400" dirty="0">
                <a:solidFill>
                  <a:srgbClr val="0033CC"/>
                </a:solidFill>
              </a:rPr>
              <a:t>senhorio </a:t>
            </a:r>
            <a:r>
              <a:rPr lang="pt-PT" sz="1400" dirty="0">
                <a:solidFill>
                  <a:srgbClr val="0033CC"/>
                </a:solidFill>
              </a:rPr>
              <a:t>pode pôr </a:t>
            </a:r>
            <a:r>
              <a:rPr lang="pt-PT" sz="1400" dirty="0">
                <a:solidFill>
                  <a:srgbClr val="0033CC"/>
                </a:solidFill>
              </a:rPr>
              <a:t>fim ao contrato após </a:t>
            </a:r>
            <a:r>
              <a:rPr lang="pt-PT" sz="1400" b="1" dirty="0">
                <a:solidFill>
                  <a:srgbClr val="0033CC"/>
                </a:solidFill>
              </a:rPr>
              <a:t>2 </a:t>
            </a:r>
            <a:r>
              <a:rPr lang="pt-PT" sz="1400" b="1" dirty="0">
                <a:solidFill>
                  <a:srgbClr val="0033CC"/>
                </a:solidFill>
              </a:rPr>
              <a:t>meses </a:t>
            </a:r>
            <a:r>
              <a:rPr lang="pt-PT" sz="1400" dirty="0">
                <a:solidFill>
                  <a:srgbClr val="0033CC"/>
                </a:solidFill>
              </a:rPr>
              <a:t>de não pagamento ou </a:t>
            </a:r>
            <a:r>
              <a:rPr lang="pt-PT" sz="1400" dirty="0">
                <a:solidFill>
                  <a:srgbClr val="0033CC"/>
                </a:solidFill>
              </a:rPr>
              <a:t>atraso. </a:t>
            </a:r>
          </a:p>
          <a:p>
            <a:pPr marL="290512" lvl="1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400" dirty="0">
                <a:solidFill>
                  <a:srgbClr val="0033CC"/>
                </a:solidFill>
              </a:rPr>
              <a:t>No </a:t>
            </a:r>
            <a:r>
              <a:rPr lang="pt-PT" sz="1400" b="1" dirty="0">
                <a:solidFill>
                  <a:srgbClr val="0033CC"/>
                </a:solidFill>
              </a:rPr>
              <a:t>mês seguinte</a:t>
            </a:r>
            <a:r>
              <a:rPr lang="pt-PT" sz="1400" dirty="0">
                <a:solidFill>
                  <a:srgbClr val="0033CC"/>
                </a:solidFill>
              </a:rPr>
              <a:t>, o inquilino:</a:t>
            </a:r>
          </a:p>
          <a:p>
            <a:pPr marL="747712" lvl="2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400" dirty="0">
                <a:solidFill>
                  <a:srgbClr val="0033CC"/>
                </a:solidFill>
              </a:rPr>
              <a:t>Pode pagar, mas só 1 vez/contrato, e resolução fica sem efeito, </a:t>
            </a:r>
            <a:r>
              <a:rPr lang="pt-PT" sz="1400" b="1" u="sng" dirty="0">
                <a:solidFill>
                  <a:srgbClr val="0033CC"/>
                </a:solidFill>
              </a:rPr>
              <a:t>ou</a:t>
            </a:r>
          </a:p>
          <a:p>
            <a:pPr marL="747712" lvl="2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PT" sz="1400" b="1" dirty="0">
                <a:solidFill>
                  <a:srgbClr val="0033CC"/>
                </a:solidFill>
              </a:rPr>
              <a:t>Deve desocupar</a:t>
            </a:r>
          </a:p>
          <a:p>
            <a:pPr marL="290512" lvl="1" indent="-285750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PT" sz="1400" dirty="0">
                <a:solidFill>
                  <a:srgbClr val="0033CC"/>
                </a:solidFill>
              </a:rPr>
              <a:t>Na prática, </a:t>
            </a:r>
            <a:r>
              <a:rPr lang="pt-PT" sz="1400" b="1" dirty="0">
                <a:solidFill>
                  <a:srgbClr val="0033CC"/>
                </a:solidFill>
              </a:rPr>
              <a:t>o despejo </a:t>
            </a:r>
            <a:r>
              <a:rPr lang="pt-PT" sz="1400" b="1" dirty="0">
                <a:solidFill>
                  <a:srgbClr val="0033CC"/>
                </a:solidFill>
              </a:rPr>
              <a:t>é </a:t>
            </a:r>
            <a:r>
              <a:rPr lang="pt-PT" sz="1400" b="1" dirty="0">
                <a:solidFill>
                  <a:srgbClr val="0033CC"/>
                </a:solidFill>
              </a:rPr>
              <a:t>possível </a:t>
            </a:r>
            <a:r>
              <a:rPr lang="pt-PT" sz="1400" b="1" dirty="0">
                <a:solidFill>
                  <a:srgbClr val="0033CC"/>
                </a:solidFill>
              </a:rPr>
              <a:t>após 3 </a:t>
            </a:r>
            <a:r>
              <a:rPr lang="pt-PT" sz="1400" b="1" dirty="0">
                <a:solidFill>
                  <a:srgbClr val="0033CC"/>
                </a:solidFill>
              </a:rPr>
              <a:t>meses </a:t>
            </a:r>
            <a:r>
              <a:rPr lang="pt-PT" sz="1400" b="1" dirty="0">
                <a:solidFill>
                  <a:srgbClr val="0033CC"/>
                </a:solidFill>
              </a:rPr>
              <a:t>(2+1) </a:t>
            </a:r>
            <a:endParaRPr lang="pt-PT" sz="1400" b="1" dirty="0">
              <a:solidFill>
                <a:srgbClr val="0033CC"/>
              </a:solidFill>
            </a:endParaRPr>
          </a:p>
        </p:txBody>
      </p:sp>
      <p:sp>
        <p:nvSpPr>
          <p:cNvPr id="23561" name="Marcador de Posição do Número do Diapositivo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5B3135B-64E8-43D9-98F5-B035F123C3BA}" type="slidenum">
              <a:rPr lang="pt-PT">
                <a:solidFill>
                  <a:srgbClr val="558ED5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pt-PT">
              <a:solidFill>
                <a:srgbClr val="558ED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GP_MAMAOT</Template>
  <TotalTime>7299</TotalTime>
  <Words>3079</Words>
  <Application>Microsoft Office PowerPoint</Application>
  <PresentationFormat>On-screen Show (4:3)</PresentationFormat>
  <Paragraphs>573</Paragraphs>
  <Slides>25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Modelo de apresentação</vt:lpstr>
      </vt:variant>
      <vt:variant>
        <vt:i4>1</vt:i4>
      </vt:variant>
      <vt:variant>
        <vt:lpstr>Títulos dos diapositivos</vt:lpstr>
      </vt:variant>
      <vt:variant>
        <vt:i4>25</vt:i4>
      </vt:variant>
    </vt:vector>
  </HeadingPairs>
  <TitlesOfParts>
    <vt:vector size="31" baseType="lpstr">
      <vt:lpstr>Calibri</vt:lpstr>
      <vt:lpstr>Arial</vt:lpstr>
      <vt:lpstr>Trebuchet MS</vt:lpstr>
      <vt:lpstr>Wingdings</vt:lpstr>
      <vt:lpstr>Times New Roman</vt:lpstr>
      <vt:lpstr>Tema do Office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  <vt:lpstr>Diapositivo 13</vt:lpstr>
      <vt:lpstr>Diapositivo 14</vt:lpstr>
      <vt:lpstr>Diapositivo 15</vt:lpstr>
      <vt:lpstr>Diapositivo 16</vt:lpstr>
      <vt:lpstr>Diapositivo 17</vt:lpstr>
      <vt:lpstr>Diapositivo 18</vt:lpstr>
      <vt:lpstr>Diapositivo 19</vt:lpstr>
      <vt:lpstr>Diapositivo 20</vt:lpstr>
      <vt:lpstr>Diapositivo 21</vt:lpstr>
      <vt:lpstr>Diapositivo 22</vt:lpstr>
      <vt:lpstr>Diapositivo 23</vt:lpstr>
      <vt:lpstr>Diapositivo 24</vt:lpstr>
      <vt:lpstr>Diapositivo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Reestruturação dos Serviços de Água e Saneamento</dc:title>
  <dc:creator>José Pedro Martins</dc:creator>
  <cp:lastModifiedBy>Rebeca Ribeiro Silva</cp:lastModifiedBy>
  <cp:revision>1334</cp:revision>
  <cp:lastPrinted>2013-02-27T13:13:10Z</cp:lastPrinted>
  <dcterms:created xsi:type="dcterms:W3CDTF">2011-07-25T14:56:23Z</dcterms:created>
  <dcterms:modified xsi:type="dcterms:W3CDTF">2013-12-10T15:05:07Z</dcterms:modified>
</cp:coreProperties>
</file>